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notesSlides/notesSlide10.xml" ContentType="application/vnd.openxmlformats-officedocument.presentationml.notesSlide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1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7" r:id="rId4"/>
    <p:sldId id="276" r:id="rId5"/>
    <p:sldId id="275" r:id="rId6"/>
    <p:sldId id="279" r:id="rId7"/>
    <p:sldId id="259" r:id="rId8"/>
    <p:sldId id="273" r:id="rId9"/>
    <p:sldId id="262" r:id="rId10"/>
    <p:sldId id="268" r:id="rId11"/>
    <p:sldId id="269" r:id="rId12"/>
    <p:sldId id="263" r:id="rId13"/>
    <p:sldId id="271" r:id="rId14"/>
    <p:sldId id="264" r:id="rId15"/>
    <p:sldId id="272" r:id="rId16"/>
    <p:sldId id="280" r:id="rId17"/>
    <p:sldId id="281" r:id="rId18"/>
    <p:sldId id="282" r:id="rId19"/>
    <p:sldId id="278" r:id="rId20"/>
    <p:sldId id="28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D2DEAA-8128-4D66-0C5E-ACE6E9F4B064}" v="13" dt="2025-04-21T10:10:37.829"/>
    <p1510:client id="{C0087AF5-2338-E747-ABBD-589B356C4637}" v="227" dt="2025-04-21T10:55:45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82"/>
    <p:restoredTop sz="81439"/>
  </p:normalViewPr>
  <p:slideViewPr>
    <p:cSldViewPr snapToGrid="0">
      <p:cViewPr varScale="1">
        <p:scale>
          <a:sx n="112" d="100"/>
          <a:sy n="112" d="100"/>
        </p:scale>
        <p:origin x="200" y="176"/>
      </p:cViewPr>
      <p:guideLst/>
    </p:cSldViewPr>
  </p:slideViewPr>
  <p:notesTextViewPr>
    <p:cViewPr>
      <p:scale>
        <a:sx n="130" d="100"/>
        <a:sy n="13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image" Target="../media/image19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4686E7-8CE2-7843-B5B0-11EDA5EBCFA3}" type="doc">
      <dgm:prSet loTypeId="urn:microsoft.com/office/officeart/2005/8/layout/process1" loCatId="" qsTypeId="urn:microsoft.com/office/officeart/2005/8/quickstyle/simple1" qsCatId="simple" csTypeId="urn:microsoft.com/office/officeart/2005/8/colors/colorful2" csCatId="colorful" phldr="1"/>
      <dgm:spPr/>
    </dgm:pt>
    <mc:AlternateContent xmlns:mc="http://schemas.openxmlformats.org/markup-compatibility/2006" xmlns:a14="http://schemas.microsoft.com/office/drawing/2010/main">
      <mc:Choice Requires="a14">
        <dgm:pt modelId="{10617158-7E49-4043-830B-EF272217CEC1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Initial guess </a:t>
              </a:r>
              <a14:m>
                <m:oMath xmlns:m="http://schemas.openxmlformats.org/officeDocument/2006/math">
                  <m:sSub>
                    <m:sSubPr>
                      <m:ctrlP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𝑘</m:t>
                      </m:r>
                    </m:sub>
                  </m:sSub>
                </m:oMath>
              </a14:m>
              <a:endParaRPr lang="en-GB" sz="2000" noProof="1">
                <a:latin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Choice>
      <mc:Fallback xmlns="">
        <dgm:pt modelId="{10617158-7E49-4043-830B-EF272217CEC1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Initial guess </a:t>
              </a:r>
              <a:r>
                <a:rPr lang="en-GB" sz="2000" b="0" i="0" noProof="1">
                  <a:latin typeface="Cambria Math" panose="02040503050406030204" pitchFamily="18" charset="0"/>
                </a:rPr>
                <a:t>𝑥_𝑘</a:t>
              </a:r>
              <a:endParaRPr lang="en-GB" sz="2000" noProof="1">
                <a:latin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Fallback>
    </mc:AlternateContent>
    <dgm:pt modelId="{BEE8EF32-6AF9-FF4E-8EE3-E5F43CD4DB24}" type="parTrans" cxnId="{67B07C2D-7A3F-CC4A-BB5F-5EA70C049A0C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DB67675-E3C2-F24D-9B81-C70446058F65}" type="sibTrans" cxnId="{67B07C2D-7A3F-CC4A-BB5F-5EA70C049A0C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8ADBD5D8-CCCC-9F41-B1E1-D887A2643C7F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Calculate solution at </a:t>
              </a:r>
              <a14:m>
                <m:oMath xmlns:m="http://schemas.openxmlformats.org/officeDocument/2006/math">
                  <m:sSub>
                    <m:sSubPr>
                      <m:ctrlP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𝑘</m:t>
                      </m:r>
                    </m:sub>
                  </m:sSub>
                </m:oMath>
              </a14:m>
              <a:endParaRPr lang="en-GB" sz="2000" noProof="1">
                <a:latin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Choice>
      <mc:Fallback xmlns="">
        <dgm:pt modelId="{8ADBD5D8-CCCC-9F41-B1E1-D887A2643C7F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Calculate solution at </a:t>
              </a:r>
              <a:r>
                <a:rPr lang="en-GB" sz="2000" b="0" i="0" noProof="1">
                  <a:latin typeface="Cambria Math" panose="02040503050406030204" pitchFamily="18" charset="0"/>
                </a:rPr>
                <a:t>𝑥_𝑘</a:t>
              </a:r>
              <a:endParaRPr lang="en-GB" sz="2000" noProof="1">
                <a:latin typeface="Calibri" panose="020F0502020204030204" pitchFamily="34" charset="0"/>
                <a:cs typeface="Calibri" panose="020F0502020204030204" pitchFamily="34" charset="0"/>
              </a:endParaRPr>
            </a:p>
          </dgm:t>
        </dgm:pt>
      </mc:Fallback>
    </mc:AlternateContent>
    <dgm:pt modelId="{36A558B1-C31C-9843-A210-8A517C8A05D1}" type="parTrans" cxnId="{A20A4DB7-BEDD-6E49-915F-DBEEC5E0B850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6EB386-4119-BC46-8F82-FEE1077BC6AC}" type="sibTrans" cxnId="{A20A4DB7-BEDD-6E49-915F-DBEEC5E0B850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C58A87E7-CC5C-D540-B9EB-950A6682DA24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Move to new iteration </a:t>
              </a:r>
              <a14:m>
                <m:oMath xmlns:m="http://schemas.openxmlformats.org/officeDocument/2006/math">
                  <m:sSub>
                    <m:sSubPr>
                      <m:ctrlP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𝑥</m:t>
                      </m:r>
                    </m:e>
                    <m:sub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GB" sz="2000" b="0" i="1" noProof="1" dirty="0" smtClean="0">
                          <a:latin typeface="Cambria Math" panose="02040503050406030204" pitchFamily="18" charset="0"/>
                        </a:rPr>
                        <m:t>+1</m:t>
                      </m:r>
                    </m:sub>
                  </m:sSub>
                </m:oMath>
              </a14:m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 based on these values</a:t>
              </a:r>
            </a:p>
          </dgm:t>
        </dgm:pt>
      </mc:Choice>
      <mc:Fallback xmlns="">
        <dgm:pt modelId="{C58A87E7-CC5C-D540-B9EB-950A6682DA24}">
          <dgm:prSet phldrT="[Text]" custT="1"/>
          <dgm:spPr/>
          <dgm:t>
            <a:bodyPr/>
            <a:lstStyle/>
            <a:p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Move to new iteration </a:t>
              </a:r>
              <a:r>
                <a:rPr lang="en-GB" sz="2000" b="0" i="0" noProof="1">
                  <a:latin typeface="Cambria Math" panose="02040503050406030204" pitchFamily="18" charset="0"/>
                </a:rPr>
                <a:t>𝑥_(𝑘+1)</a:t>
              </a:r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 based on these values</a:t>
              </a:r>
            </a:p>
          </dgm:t>
        </dgm:pt>
      </mc:Fallback>
    </mc:AlternateContent>
    <dgm:pt modelId="{CBC2A9C1-EDB9-2E45-9C0D-5EA0D3FA88F0}" type="parTrans" cxnId="{1834024F-6236-D94B-8B5B-262A36123F33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7319453-7C19-F649-B24A-EA777531BF63}" type="sibTrans" cxnId="{1834024F-6236-D94B-8B5B-262A36123F33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0B14B0-D999-BA43-A329-4EB5DA2BD31C}">
      <dgm:prSet custT="1"/>
      <dgm:spPr/>
      <dgm:t>
        <a:bodyPr/>
        <a:lstStyle/>
        <a:p>
          <a:r>
            <a:rPr lang="en-GB" sz="2000" noProof="1">
              <a:latin typeface="Calibri" panose="020F0502020204030204" pitchFamily="34" charset="0"/>
              <a:cs typeface="Calibri" panose="020F0502020204030204" pitchFamily="34" charset="0"/>
            </a:rPr>
            <a:t>Continue iterations</a:t>
          </a:r>
        </a:p>
      </dgm:t>
    </dgm:pt>
    <dgm:pt modelId="{4684870F-F13E-C440-9B94-3E3DC0AD262D}" type="parTrans" cxnId="{26B9EB23-E858-194D-91AC-EF4E4DC36122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D556F71-3085-224D-A3FB-FAC4E308C9AD}" type="sibTrans" cxnId="{26B9EB23-E858-194D-91AC-EF4E4DC36122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A2ADE98-916C-0341-8360-EE15E84FA62D}">
      <dgm:prSet custT="1"/>
      <dgm:spPr/>
      <dgm:t>
        <a:bodyPr/>
        <a:lstStyle/>
        <a:p>
          <a:r>
            <a:rPr lang="en-GB" sz="2000" noProof="1">
              <a:latin typeface="Calibri" panose="020F0502020204030204" pitchFamily="34" charset="0"/>
              <a:cs typeface="Calibri" panose="020F0502020204030204" pitchFamily="34" charset="0"/>
            </a:rPr>
            <a:t>Solutions converge on an optimum (aka they stop improving)</a:t>
          </a:r>
        </a:p>
      </dgm:t>
    </dgm:pt>
    <dgm:pt modelId="{7F2EB1E8-586A-FC4E-BF75-C9B83E0C64BD}" type="parTrans" cxnId="{71BA9339-BEB0-DE43-9ABC-0AB98E8FF3AB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FC414EE-28C3-DB44-B2A9-E0333C19CB22}" type="sibTrans" cxnId="{71BA9339-BEB0-DE43-9ABC-0AB98E8FF3AB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F6114CB-7EFA-5742-9EA8-E70C5F60B318}">
      <dgm:prSet custT="1"/>
      <dgm:spPr/>
      <dgm:t>
        <a:bodyPr/>
        <a:lstStyle/>
        <a:p>
          <a:r>
            <a:rPr lang="en-GB" sz="2000" noProof="1"/>
            <a:t>Choose a direction and distance</a:t>
          </a:r>
        </a:p>
      </dgm:t>
    </dgm:pt>
    <dgm:pt modelId="{7565CC83-F03D-CC45-8626-B662BC149889}" type="parTrans" cxnId="{2BCF000D-901E-E54A-A860-A895F530ED28}">
      <dgm:prSet/>
      <dgm:spPr/>
      <dgm:t>
        <a:bodyPr/>
        <a:lstStyle/>
        <a:p>
          <a:endParaRPr lang="en-GB" sz="1800"/>
        </a:p>
      </dgm:t>
    </dgm:pt>
    <dgm:pt modelId="{F68E0B67-7451-1247-8A19-0514BBA97F36}" type="sibTrans" cxnId="{2BCF000D-901E-E54A-A860-A895F530ED28}">
      <dgm:prSet custT="1"/>
      <dgm:spPr/>
      <dgm:t>
        <a:bodyPr/>
        <a:lstStyle/>
        <a:p>
          <a:endParaRPr lang="en-GB" sz="1400" noProof="1"/>
        </a:p>
      </dgm:t>
    </dgm:pt>
    <dgm:pt modelId="{5110FDAD-A156-CA48-94A4-D78829639D19}" type="pres">
      <dgm:prSet presAssocID="{F84686E7-8CE2-7843-B5B0-11EDA5EBCFA3}" presName="Name0" presStyleCnt="0">
        <dgm:presLayoutVars>
          <dgm:dir/>
          <dgm:resizeHandles val="exact"/>
        </dgm:presLayoutVars>
      </dgm:prSet>
      <dgm:spPr/>
    </dgm:pt>
    <dgm:pt modelId="{559A465B-0D59-4344-BF89-B32F72B96BF3}" type="pres">
      <dgm:prSet presAssocID="{10617158-7E49-4043-830B-EF272217CEC1}" presName="node" presStyleLbl="node1" presStyleIdx="0" presStyleCnt="6" custScaleX="191397">
        <dgm:presLayoutVars>
          <dgm:bulletEnabled val="1"/>
        </dgm:presLayoutVars>
      </dgm:prSet>
      <dgm:spPr/>
    </dgm:pt>
    <dgm:pt modelId="{A971F1BC-3B72-4C4C-A3ED-D8250268B17D}" type="pres">
      <dgm:prSet presAssocID="{ADB67675-E3C2-F24D-9B81-C70446058F65}" presName="sibTrans" presStyleLbl="sibTrans2D1" presStyleIdx="0" presStyleCnt="5"/>
      <dgm:spPr/>
    </dgm:pt>
    <dgm:pt modelId="{FED28FA1-3706-DD43-8CC5-EA44A12A9ECE}" type="pres">
      <dgm:prSet presAssocID="{ADB67675-E3C2-F24D-9B81-C70446058F65}" presName="connectorText" presStyleLbl="sibTrans2D1" presStyleIdx="0" presStyleCnt="5"/>
      <dgm:spPr/>
    </dgm:pt>
    <dgm:pt modelId="{5B52559D-4021-814D-8574-06D6DAFB64BA}" type="pres">
      <dgm:prSet presAssocID="{8ADBD5D8-CCCC-9F41-B1E1-D887A2643C7F}" presName="node" presStyleLbl="node1" presStyleIdx="1" presStyleCnt="6" custScaleX="191397">
        <dgm:presLayoutVars>
          <dgm:bulletEnabled val="1"/>
        </dgm:presLayoutVars>
      </dgm:prSet>
      <dgm:spPr/>
    </dgm:pt>
    <dgm:pt modelId="{C79756C6-FA80-2947-B738-A2FD5EF0B07F}" type="pres">
      <dgm:prSet presAssocID="{FF6EB386-4119-BC46-8F82-FEE1077BC6AC}" presName="sibTrans" presStyleLbl="sibTrans2D1" presStyleIdx="1" presStyleCnt="5"/>
      <dgm:spPr/>
    </dgm:pt>
    <dgm:pt modelId="{E945915D-0EAD-6C4E-B6C5-61CF2AA5ABE1}" type="pres">
      <dgm:prSet presAssocID="{FF6EB386-4119-BC46-8F82-FEE1077BC6AC}" presName="connectorText" presStyleLbl="sibTrans2D1" presStyleIdx="1" presStyleCnt="5"/>
      <dgm:spPr/>
    </dgm:pt>
    <dgm:pt modelId="{BA93754E-5762-4D47-941F-D642FFFF9481}" type="pres">
      <dgm:prSet presAssocID="{EF6114CB-7EFA-5742-9EA8-E70C5F60B318}" presName="node" presStyleLbl="node1" presStyleIdx="2" presStyleCnt="6" custScaleX="191397">
        <dgm:presLayoutVars>
          <dgm:bulletEnabled val="1"/>
        </dgm:presLayoutVars>
      </dgm:prSet>
      <dgm:spPr/>
    </dgm:pt>
    <dgm:pt modelId="{54D7C067-54E3-1F4D-B0F4-BAA00C2FF8A7}" type="pres">
      <dgm:prSet presAssocID="{F68E0B67-7451-1247-8A19-0514BBA97F36}" presName="sibTrans" presStyleLbl="sibTrans2D1" presStyleIdx="2" presStyleCnt="5"/>
      <dgm:spPr/>
    </dgm:pt>
    <dgm:pt modelId="{500F48F4-8441-2540-B6E0-000D9D697CF0}" type="pres">
      <dgm:prSet presAssocID="{F68E0B67-7451-1247-8A19-0514BBA97F36}" presName="connectorText" presStyleLbl="sibTrans2D1" presStyleIdx="2" presStyleCnt="5"/>
      <dgm:spPr/>
    </dgm:pt>
    <dgm:pt modelId="{BD7C1087-A99B-3B45-9912-FBDDA1569F8C}" type="pres">
      <dgm:prSet presAssocID="{C58A87E7-CC5C-D540-B9EB-950A6682DA24}" presName="node" presStyleLbl="node1" presStyleIdx="3" presStyleCnt="6" custScaleX="191397">
        <dgm:presLayoutVars>
          <dgm:bulletEnabled val="1"/>
        </dgm:presLayoutVars>
      </dgm:prSet>
      <dgm:spPr/>
    </dgm:pt>
    <dgm:pt modelId="{6B7BE651-EB3C-E047-A07E-5AE5C5B61F04}" type="pres">
      <dgm:prSet presAssocID="{A7319453-7C19-F649-B24A-EA777531BF63}" presName="sibTrans" presStyleLbl="sibTrans2D1" presStyleIdx="3" presStyleCnt="5"/>
      <dgm:spPr/>
    </dgm:pt>
    <dgm:pt modelId="{AD51EC09-1E54-6640-843B-4C170FE05E59}" type="pres">
      <dgm:prSet presAssocID="{A7319453-7C19-F649-B24A-EA777531BF63}" presName="connectorText" presStyleLbl="sibTrans2D1" presStyleIdx="3" presStyleCnt="5"/>
      <dgm:spPr/>
    </dgm:pt>
    <dgm:pt modelId="{33D0CC9F-7B7A-2143-8A2E-52C141F54E3E}" type="pres">
      <dgm:prSet presAssocID="{600B14B0-D999-BA43-A329-4EB5DA2BD31C}" presName="node" presStyleLbl="node1" presStyleIdx="4" presStyleCnt="6" custScaleX="191397">
        <dgm:presLayoutVars>
          <dgm:bulletEnabled val="1"/>
        </dgm:presLayoutVars>
      </dgm:prSet>
      <dgm:spPr/>
    </dgm:pt>
    <dgm:pt modelId="{C31FB013-2F19-EC40-8861-1A19987F714E}" type="pres">
      <dgm:prSet presAssocID="{4D556F71-3085-224D-A3FB-FAC4E308C9AD}" presName="sibTrans" presStyleLbl="sibTrans2D1" presStyleIdx="4" presStyleCnt="5"/>
      <dgm:spPr/>
    </dgm:pt>
    <dgm:pt modelId="{3C0B9AC4-BA2A-C845-A7C7-FA27A8C29D04}" type="pres">
      <dgm:prSet presAssocID="{4D556F71-3085-224D-A3FB-FAC4E308C9AD}" presName="connectorText" presStyleLbl="sibTrans2D1" presStyleIdx="4" presStyleCnt="5"/>
      <dgm:spPr/>
    </dgm:pt>
    <dgm:pt modelId="{27B6DC24-4A3C-1041-B2F6-5CE53016C3B4}" type="pres">
      <dgm:prSet presAssocID="{1A2ADE98-916C-0341-8360-EE15E84FA62D}" presName="node" presStyleLbl="node1" presStyleIdx="5" presStyleCnt="6" custScaleX="191397">
        <dgm:presLayoutVars>
          <dgm:bulletEnabled val="1"/>
        </dgm:presLayoutVars>
      </dgm:prSet>
      <dgm:spPr/>
    </dgm:pt>
  </dgm:ptLst>
  <dgm:cxnLst>
    <dgm:cxn modelId="{494BEB02-F0E9-FC4E-AA31-07D3CE341276}" type="presOf" srcId="{A7319453-7C19-F649-B24A-EA777531BF63}" destId="{6B7BE651-EB3C-E047-A07E-5AE5C5B61F04}" srcOrd="0" destOrd="0" presId="urn:microsoft.com/office/officeart/2005/8/layout/process1"/>
    <dgm:cxn modelId="{2BCF000D-901E-E54A-A860-A895F530ED28}" srcId="{F84686E7-8CE2-7843-B5B0-11EDA5EBCFA3}" destId="{EF6114CB-7EFA-5742-9EA8-E70C5F60B318}" srcOrd="2" destOrd="0" parTransId="{7565CC83-F03D-CC45-8626-B662BC149889}" sibTransId="{F68E0B67-7451-1247-8A19-0514BBA97F36}"/>
    <dgm:cxn modelId="{8DFEE815-89DE-224F-B181-A3768281BED6}" type="presOf" srcId="{ADB67675-E3C2-F24D-9B81-C70446058F65}" destId="{FED28FA1-3706-DD43-8CC5-EA44A12A9ECE}" srcOrd="1" destOrd="0" presId="urn:microsoft.com/office/officeart/2005/8/layout/process1"/>
    <dgm:cxn modelId="{9F60D21D-9E1D-F148-8957-E40E1275D26F}" type="presOf" srcId="{F68E0B67-7451-1247-8A19-0514BBA97F36}" destId="{54D7C067-54E3-1F4D-B0F4-BAA00C2FF8A7}" srcOrd="0" destOrd="0" presId="urn:microsoft.com/office/officeart/2005/8/layout/process1"/>
    <dgm:cxn modelId="{26B9EB23-E858-194D-91AC-EF4E4DC36122}" srcId="{F84686E7-8CE2-7843-B5B0-11EDA5EBCFA3}" destId="{600B14B0-D999-BA43-A329-4EB5DA2BD31C}" srcOrd="4" destOrd="0" parTransId="{4684870F-F13E-C440-9B94-3E3DC0AD262D}" sibTransId="{4D556F71-3085-224D-A3FB-FAC4E308C9AD}"/>
    <dgm:cxn modelId="{67B07C2D-7A3F-CC4A-BB5F-5EA70C049A0C}" srcId="{F84686E7-8CE2-7843-B5B0-11EDA5EBCFA3}" destId="{10617158-7E49-4043-830B-EF272217CEC1}" srcOrd="0" destOrd="0" parTransId="{BEE8EF32-6AF9-FF4E-8EE3-E5F43CD4DB24}" sibTransId="{ADB67675-E3C2-F24D-9B81-C70446058F65}"/>
    <dgm:cxn modelId="{F1D10938-76EF-EF42-80EF-7005B4ED75B4}" type="presOf" srcId="{1A2ADE98-916C-0341-8360-EE15E84FA62D}" destId="{27B6DC24-4A3C-1041-B2F6-5CE53016C3B4}" srcOrd="0" destOrd="0" presId="urn:microsoft.com/office/officeart/2005/8/layout/process1"/>
    <dgm:cxn modelId="{71BA9339-BEB0-DE43-9ABC-0AB98E8FF3AB}" srcId="{F84686E7-8CE2-7843-B5B0-11EDA5EBCFA3}" destId="{1A2ADE98-916C-0341-8360-EE15E84FA62D}" srcOrd="5" destOrd="0" parTransId="{7F2EB1E8-586A-FC4E-BF75-C9B83E0C64BD}" sibTransId="{9FC414EE-28C3-DB44-B2A9-E0333C19CB22}"/>
    <dgm:cxn modelId="{F0BB323B-9819-814E-8325-6A04ED5C3E73}" type="presOf" srcId="{600B14B0-D999-BA43-A329-4EB5DA2BD31C}" destId="{33D0CC9F-7B7A-2143-8A2E-52C141F54E3E}" srcOrd="0" destOrd="0" presId="urn:microsoft.com/office/officeart/2005/8/layout/process1"/>
    <dgm:cxn modelId="{574B7B3F-E455-D34F-95AE-B862161125DD}" type="presOf" srcId="{EF6114CB-7EFA-5742-9EA8-E70C5F60B318}" destId="{BA93754E-5762-4D47-941F-D642FFFF9481}" srcOrd="0" destOrd="0" presId="urn:microsoft.com/office/officeart/2005/8/layout/process1"/>
    <dgm:cxn modelId="{894A8D4E-ECEE-BC43-A877-EEAA5A1B7DED}" type="presOf" srcId="{F68E0B67-7451-1247-8A19-0514BBA97F36}" destId="{500F48F4-8441-2540-B6E0-000D9D697CF0}" srcOrd="1" destOrd="0" presId="urn:microsoft.com/office/officeart/2005/8/layout/process1"/>
    <dgm:cxn modelId="{1834024F-6236-D94B-8B5B-262A36123F33}" srcId="{F84686E7-8CE2-7843-B5B0-11EDA5EBCFA3}" destId="{C58A87E7-CC5C-D540-B9EB-950A6682DA24}" srcOrd="3" destOrd="0" parTransId="{CBC2A9C1-EDB9-2E45-9C0D-5EA0D3FA88F0}" sibTransId="{A7319453-7C19-F649-B24A-EA777531BF63}"/>
    <dgm:cxn modelId="{0A185050-2059-6242-9C25-6D534A1C6D40}" type="presOf" srcId="{F84686E7-8CE2-7843-B5B0-11EDA5EBCFA3}" destId="{5110FDAD-A156-CA48-94A4-D78829639D19}" srcOrd="0" destOrd="0" presId="urn:microsoft.com/office/officeart/2005/8/layout/process1"/>
    <dgm:cxn modelId="{56EC9D5C-8EB3-9C40-A47D-32B6CC843101}" type="presOf" srcId="{10617158-7E49-4043-830B-EF272217CEC1}" destId="{559A465B-0D59-4344-BF89-B32F72B96BF3}" srcOrd="0" destOrd="0" presId="urn:microsoft.com/office/officeart/2005/8/layout/process1"/>
    <dgm:cxn modelId="{B99B456A-62C1-AF49-BE85-6BD74EBE3B71}" type="presOf" srcId="{FF6EB386-4119-BC46-8F82-FEE1077BC6AC}" destId="{C79756C6-FA80-2947-B738-A2FD5EF0B07F}" srcOrd="0" destOrd="0" presId="urn:microsoft.com/office/officeart/2005/8/layout/process1"/>
    <dgm:cxn modelId="{78546A9E-9DD8-994A-B644-60F34F4C65AE}" type="presOf" srcId="{ADB67675-E3C2-F24D-9B81-C70446058F65}" destId="{A971F1BC-3B72-4C4C-A3ED-D8250268B17D}" srcOrd="0" destOrd="0" presId="urn:microsoft.com/office/officeart/2005/8/layout/process1"/>
    <dgm:cxn modelId="{1FB8C8B0-3470-1A4C-9F32-77EAE9A2893D}" type="presOf" srcId="{4D556F71-3085-224D-A3FB-FAC4E308C9AD}" destId="{3C0B9AC4-BA2A-C845-A7C7-FA27A8C29D04}" srcOrd="1" destOrd="0" presId="urn:microsoft.com/office/officeart/2005/8/layout/process1"/>
    <dgm:cxn modelId="{A20A4DB7-BEDD-6E49-915F-DBEEC5E0B850}" srcId="{F84686E7-8CE2-7843-B5B0-11EDA5EBCFA3}" destId="{8ADBD5D8-CCCC-9F41-B1E1-D887A2643C7F}" srcOrd="1" destOrd="0" parTransId="{36A558B1-C31C-9843-A210-8A517C8A05D1}" sibTransId="{FF6EB386-4119-BC46-8F82-FEE1077BC6AC}"/>
    <dgm:cxn modelId="{C5D3D1C7-870D-804F-85F7-FF123E7ACBD7}" type="presOf" srcId="{8ADBD5D8-CCCC-9F41-B1E1-D887A2643C7F}" destId="{5B52559D-4021-814D-8574-06D6DAFB64BA}" srcOrd="0" destOrd="0" presId="urn:microsoft.com/office/officeart/2005/8/layout/process1"/>
    <dgm:cxn modelId="{B9E2C9C8-234F-8D4B-A1F9-95439CE3619B}" type="presOf" srcId="{FF6EB386-4119-BC46-8F82-FEE1077BC6AC}" destId="{E945915D-0EAD-6C4E-B6C5-61CF2AA5ABE1}" srcOrd="1" destOrd="0" presId="urn:microsoft.com/office/officeart/2005/8/layout/process1"/>
    <dgm:cxn modelId="{DD6A62C9-8684-F942-A0F9-A20958ABACB8}" type="presOf" srcId="{C58A87E7-CC5C-D540-B9EB-950A6682DA24}" destId="{BD7C1087-A99B-3B45-9912-FBDDA1569F8C}" srcOrd="0" destOrd="0" presId="urn:microsoft.com/office/officeart/2005/8/layout/process1"/>
    <dgm:cxn modelId="{38B7AEDC-D136-C044-AF38-595FB229BDBF}" type="presOf" srcId="{4D556F71-3085-224D-A3FB-FAC4E308C9AD}" destId="{C31FB013-2F19-EC40-8861-1A19987F714E}" srcOrd="0" destOrd="0" presId="urn:microsoft.com/office/officeart/2005/8/layout/process1"/>
    <dgm:cxn modelId="{2114E9ED-8086-F847-B241-78F4D3EEBB8F}" type="presOf" srcId="{A7319453-7C19-F649-B24A-EA777531BF63}" destId="{AD51EC09-1E54-6640-843B-4C170FE05E59}" srcOrd="1" destOrd="0" presId="urn:microsoft.com/office/officeart/2005/8/layout/process1"/>
    <dgm:cxn modelId="{6E1BFB30-3EF7-994F-BE9D-D240A24D7412}" type="presParOf" srcId="{5110FDAD-A156-CA48-94A4-D78829639D19}" destId="{559A465B-0D59-4344-BF89-B32F72B96BF3}" srcOrd="0" destOrd="0" presId="urn:microsoft.com/office/officeart/2005/8/layout/process1"/>
    <dgm:cxn modelId="{D431B5AA-C05D-CC47-A4AB-0664855CCFC0}" type="presParOf" srcId="{5110FDAD-A156-CA48-94A4-D78829639D19}" destId="{A971F1BC-3B72-4C4C-A3ED-D8250268B17D}" srcOrd="1" destOrd="0" presId="urn:microsoft.com/office/officeart/2005/8/layout/process1"/>
    <dgm:cxn modelId="{18D584BF-6CB5-8B4B-8237-111262129F07}" type="presParOf" srcId="{A971F1BC-3B72-4C4C-A3ED-D8250268B17D}" destId="{FED28FA1-3706-DD43-8CC5-EA44A12A9ECE}" srcOrd="0" destOrd="0" presId="urn:microsoft.com/office/officeart/2005/8/layout/process1"/>
    <dgm:cxn modelId="{69BA2FB7-F67A-1042-AD51-8144A6A04B24}" type="presParOf" srcId="{5110FDAD-A156-CA48-94A4-D78829639D19}" destId="{5B52559D-4021-814D-8574-06D6DAFB64BA}" srcOrd="2" destOrd="0" presId="urn:microsoft.com/office/officeart/2005/8/layout/process1"/>
    <dgm:cxn modelId="{5D84B379-EB9E-8A41-AF6E-7EC516AEAB3D}" type="presParOf" srcId="{5110FDAD-A156-CA48-94A4-D78829639D19}" destId="{C79756C6-FA80-2947-B738-A2FD5EF0B07F}" srcOrd="3" destOrd="0" presId="urn:microsoft.com/office/officeart/2005/8/layout/process1"/>
    <dgm:cxn modelId="{C9404963-A2E5-D149-A844-A590DAF911A7}" type="presParOf" srcId="{C79756C6-FA80-2947-B738-A2FD5EF0B07F}" destId="{E945915D-0EAD-6C4E-B6C5-61CF2AA5ABE1}" srcOrd="0" destOrd="0" presId="urn:microsoft.com/office/officeart/2005/8/layout/process1"/>
    <dgm:cxn modelId="{8D27F2F7-40FB-D44D-81E8-FB5B0D58FFF7}" type="presParOf" srcId="{5110FDAD-A156-CA48-94A4-D78829639D19}" destId="{BA93754E-5762-4D47-941F-D642FFFF9481}" srcOrd="4" destOrd="0" presId="urn:microsoft.com/office/officeart/2005/8/layout/process1"/>
    <dgm:cxn modelId="{56E3BF0E-1AAA-6D4D-8474-8A383A68C40C}" type="presParOf" srcId="{5110FDAD-A156-CA48-94A4-D78829639D19}" destId="{54D7C067-54E3-1F4D-B0F4-BAA00C2FF8A7}" srcOrd="5" destOrd="0" presId="urn:microsoft.com/office/officeart/2005/8/layout/process1"/>
    <dgm:cxn modelId="{2FD16F24-299D-3442-A968-8B0BFCF230BC}" type="presParOf" srcId="{54D7C067-54E3-1F4D-B0F4-BAA00C2FF8A7}" destId="{500F48F4-8441-2540-B6E0-000D9D697CF0}" srcOrd="0" destOrd="0" presId="urn:microsoft.com/office/officeart/2005/8/layout/process1"/>
    <dgm:cxn modelId="{797C2BEC-7389-1845-AA18-793A3C615012}" type="presParOf" srcId="{5110FDAD-A156-CA48-94A4-D78829639D19}" destId="{BD7C1087-A99B-3B45-9912-FBDDA1569F8C}" srcOrd="6" destOrd="0" presId="urn:microsoft.com/office/officeart/2005/8/layout/process1"/>
    <dgm:cxn modelId="{F7D7B885-FF22-734E-BE1E-BD23FEDB7C94}" type="presParOf" srcId="{5110FDAD-A156-CA48-94A4-D78829639D19}" destId="{6B7BE651-EB3C-E047-A07E-5AE5C5B61F04}" srcOrd="7" destOrd="0" presId="urn:microsoft.com/office/officeart/2005/8/layout/process1"/>
    <dgm:cxn modelId="{6AA42060-9D64-B547-8904-4C66639DD43C}" type="presParOf" srcId="{6B7BE651-EB3C-E047-A07E-5AE5C5B61F04}" destId="{AD51EC09-1E54-6640-843B-4C170FE05E59}" srcOrd="0" destOrd="0" presId="urn:microsoft.com/office/officeart/2005/8/layout/process1"/>
    <dgm:cxn modelId="{E2D6DB35-F3F1-9F4E-8E52-A957D15CAAFD}" type="presParOf" srcId="{5110FDAD-A156-CA48-94A4-D78829639D19}" destId="{33D0CC9F-7B7A-2143-8A2E-52C141F54E3E}" srcOrd="8" destOrd="0" presId="urn:microsoft.com/office/officeart/2005/8/layout/process1"/>
    <dgm:cxn modelId="{C1F188D8-6F1F-D44E-A644-FD40192063D1}" type="presParOf" srcId="{5110FDAD-A156-CA48-94A4-D78829639D19}" destId="{C31FB013-2F19-EC40-8861-1A19987F714E}" srcOrd="9" destOrd="0" presId="urn:microsoft.com/office/officeart/2005/8/layout/process1"/>
    <dgm:cxn modelId="{B3A5AFCA-D8ED-D94C-91F7-7EACE3766D58}" type="presParOf" srcId="{C31FB013-2F19-EC40-8861-1A19987F714E}" destId="{3C0B9AC4-BA2A-C845-A7C7-FA27A8C29D04}" srcOrd="0" destOrd="0" presId="urn:microsoft.com/office/officeart/2005/8/layout/process1"/>
    <dgm:cxn modelId="{F9D4475C-9A42-544D-B2D9-CC1BD02751DA}" type="presParOf" srcId="{5110FDAD-A156-CA48-94A4-D78829639D19}" destId="{27B6DC24-4A3C-1041-B2F6-5CE53016C3B4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4686E7-8CE2-7843-B5B0-11EDA5EBCFA3}" type="doc">
      <dgm:prSet loTypeId="urn:microsoft.com/office/officeart/2005/8/layout/process1" loCatId="" qsTypeId="urn:microsoft.com/office/officeart/2005/8/quickstyle/simple1" qsCatId="simple" csTypeId="urn:microsoft.com/office/officeart/2005/8/colors/colorful2" csCatId="colorful" phldr="1"/>
      <dgm:spPr/>
    </dgm:pt>
    <dgm:pt modelId="{10617158-7E49-4043-830B-EF272217CEC1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EE8EF32-6AF9-FF4E-8EE3-E5F43CD4DB24}" type="parTrans" cxnId="{67B07C2D-7A3F-CC4A-BB5F-5EA70C049A0C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DB67675-E3C2-F24D-9B81-C70446058F65}" type="sibTrans" cxnId="{67B07C2D-7A3F-CC4A-BB5F-5EA70C049A0C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8ADBD5D8-CCCC-9F41-B1E1-D887A2643C7F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6A558B1-C31C-9843-A210-8A517C8A05D1}" type="parTrans" cxnId="{A20A4DB7-BEDD-6E49-915F-DBEEC5E0B850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FF6EB386-4119-BC46-8F82-FEE1077BC6AC}" type="sibTrans" cxnId="{A20A4DB7-BEDD-6E49-915F-DBEEC5E0B850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C58A87E7-CC5C-D540-B9EB-950A6682DA24}">
      <dgm:prSet phldrT="[Text]" custT="1"/>
      <dgm:spPr>
        <a:blipFill>
          <a:blip xmlns:r="http://schemas.openxmlformats.org/officeDocument/2006/relationships" r:embed="rId3"/>
          <a:stretch>
            <a:fillRect r="-223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CBC2A9C1-EDB9-2E45-9C0D-5EA0D3FA88F0}" type="parTrans" cxnId="{1834024F-6236-D94B-8B5B-262A36123F33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A7319453-7C19-F649-B24A-EA777531BF63}" type="sibTrans" cxnId="{1834024F-6236-D94B-8B5B-262A36123F33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600B14B0-D999-BA43-A329-4EB5DA2BD31C}">
      <dgm:prSet custT="1"/>
      <dgm:spPr/>
      <dgm:t>
        <a:bodyPr/>
        <a:lstStyle/>
        <a:p>
          <a:r>
            <a:rPr lang="en-GB" sz="2000" noProof="1">
              <a:latin typeface="Calibri" panose="020F0502020204030204" pitchFamily="34" charset="0"/>
              <a:cs typeface="Calibri" panose="020F0502020204030204" pitchFamily="34" charset="0"/>
            </a:rPr>
            <a:t>Continue iterations</a:t>
          </a:r>
        </a:p>
      </dgm:t>
    </dgm:pt>
    <dgm:pt modelId="{4684870F-F13E-C440-9B94-3E3DC0AD262D}" type="parTrans" cxnId="{26B9EB23-E858-194D-91AC-EF4E4DC36122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4D556F71-3085-224D-A3FB-FAC4E308C9AD}" type="sibTrans" cxnId="{26B9EB23-E858-194D-91AC-EF4E4DC36122}">
      <dgm:prSet custT="1"/>
      <dgm:spPr/>
      <dgm:t>
        <a:bodyPr/>
        <a:lstStyle/>
        <a:p>
          <a:endParaRPr lang="en-GB" sz="1400" noProof="1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1A2ADE98-916C-0341-8360-EE15E84FA62D}">
      <dgm:prSet custT="1"/>
      <dgm:spPr/>
      <dgm:t>
        <a:bodyPr/>
        <a:lstStyle/>
        <a:p>
          <a:r>
            <a:rPr lang="en-GB" sz="2000" noProof="1">
              <a:latin typeface="Calibri" panose="020F0502020204030204" pitchFamily="34" charset="0"/>
              <a:cs typeface="Calibri" panose="020F0502020204030204" pitchFamily="34" charset="0"/>
            </a:rPr>
            <a:t>Solutions converge on an optimum (aka they stop improving)</a:t>
          </a:r>
        </a:p>
      </dgm:t>
    </dgm:pt>
    <dgm:pt modelId="{7F2EB1E8-586A-FC4E-BF75-C9B83E0C64BD}" type="parTrans" cxnId="{71BA9339-BEB0-DE43-9ABC-0AB98E8FF3AB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9FC414EE-28C3-DB44-B2A9-E0333C19CB22}" type="sibTrans" cxnId="{71BA9339-BEB0-DE43-9ABC-0AB98E8FF3AB}">
      <dgm:prSet/>
      <dgm:spPr/>
      <dgm:t>
        <a:bodyPr/>
        <a:lstStyle/>
        <a:p>
          <a:endParaRPr lang="en-GB" sz="1800">
            <a:latin typeface="Calibri" panose="020F0502020204030204" pitchFamily="34" charset="0"/>
            <a:cs typeface="Calibri" panose="020F0502020204030204" pitchFamily="34" charset="0"/>
          </a:endParaRPr>
        </a:p>
      </dgm:t>
    </dgm:pt>
    <dgm:pt modelId="{EF6114CB-7EFA-5742-9EA8-E70C5F60B318}">
      <dgm:prSet custT="1"/>
      <dgm:spPr/>
      <dgm:t>
        <a:bodyPr/>
        <a:lstStyle/>
        <a:p>
          <a:r>
            <a:rPr lang="en-GB" sz="2000" noProof="1"/>
            <a:t>Choose a direction and distance</a:t>
          </a:r>
        </a:p>
      </dgm:t>
    </dgm:pt>
    <dgm:pt modelId="{7565CC83-F03D-CC45-8626-B662BC149889}" type="parTrans" cxnId="{2BCF000D-901E-E54A-A860-A895F530ED28}">
      <dgm:prSet/>
      <dgm:spPr/>
      <dgm:t>
        <a:bodyPr/>
        <a:lstStyle/>
        <a:p>
          <a:endParaRPr lang="en-GB" sz="1800"/>
        </a:p>
      </dgm:t>
    </dgm:pt>
    <dgm:pt modelId="{F68E0B67-7451-1247-8A19-0514BBA97F36}" type="sibTrans" cxnId="{2BCF000D-901E-E54A-A860-A895F530ED28}">
      <dgm:prSet custT="1"/>
      <dgm:spPr/>
      <dgm:t>
        <a:bodyPr/>
        <a:lstStyle/>
        <a:p>
          <a:endParaRPr lang="en-GB" sz="1400" noProof="1"/>
        </a:p>
      </dgm:t>
    </dgm:pt>
    <dgm:pt modelId="{5110FDAD-A156-CA48-94A4-D78829639D19}" type="pres">
      <dgm:prSet presAssocID="{F84686E7-8CE2-7843-B5B0-11EDA5EBCFA3}" presName="Name0" presStyleCnt="0">
        <dgm:presLayoutVars>
          <dgm:dir/>
          <dgm:resizeHandles val="exact"/>
        </dgm:presLayoutVars>
      </dgm:prSet>
      <dgm:spPr/>
    </dgm:pt>
    <dgm:pt modelId="{559A465B-0D59-4344-BF89-B32F72B96BF3}" type="pres">
      <dgm:prSet presAssocID="{10617158-7E49-4043-830B-EF272217CEC1}" presName="node" presStyleLbl="node1" presStyleIdx="0" presStyleCnt="6" custScaleX="191397">
        <dgm:presLayoutVars>
          <dgm:bulletEnabled val="1"/>
        </dgm:presLayoutVars>
      </dgm:prSet>
      <dgm:spPr/>
    </dgm:pt>
    <dgm:pt modelId="{A971F1BC-3B72-4C4C-A3ED-D8250268B17D}" type="pres">
      <dgm:prSet presAssocID="{ADB67675-E3C2-F24D-9B81-C70446058F65}" presName="sibTrans" presStyleLbl="sibTrans2D1" presStyleIdx="0" presStyleCnt="5"/>
      <dgm:spPr/>
    </dgm:pt>
    <dgm:pt modelId="{FED28FA1-3706-DD43-8CC5-EA44A12A9ECE}" type="pres">
      <dgm:prSet presAssocID="{ADB67675-E3C2-F24D-9B81-C70446058F65}" presName="connectorText" presStyleLbl="sibTrans2D1" presStyleIdx="0" presStyleCnt="5"/>
      <dgm:spPr/>
    </dgm:pt>
    <dgm:pt modelId="{5B52559D-4021-814D-8574-06D6DAFB64BA}" type="pres">
      <dgm:prSet presAssocID="{8ADBD5D8-CCCC-9F41-B1E1-D887A2643C7F}" presName="node" presStyleLbl="node1" presStyleIdx="1" presStyleCnt="6" custScaleX="191397">
        <dgm:presLayoutVars>
          <dgm:bulletEnabled val="1"/>
        </dgm:presLayoutVars>
      </dgm:prSet>
      <dgm:spPr/>
    </dgm:pt>
    <dgm:pt modelId="{C79756C6-FA80-2947-B738-A2FD5EF0B07F}" type="pres">
      <dgm:prSet presAssocID="{FF6EB386-4119-BC46-8F82-FEE1077BC6AC}" presName="sibTrans" presStyleLbl="sibTrans2D1" presStyleIdx="1" presStyleCnt="5"/>
      <dgm:spPr/>
    </dgm:pt>
    <dgm:pt modelId="{E945915D-0EAD-6C4E-B6C5-61CF2AA5ABE1}" type="pres">
      <dgm:prSet presAssocID="{FF6EB386-4119-BC46-8F82-FEE1077BC6AC}" presName="connectorText" presStyleLbl="sibTrans2D1" presStyleIdx="1" presStyleCnt="5"/>
      <dgm:spPr/>
    </dgm:pt>
    <dgm:pt modelId="{BA93754E-5762-4D47-941F-D642FFFF9481}" type="pres">
      <dgm:prSet presAssocID="{EF6114CB-7EFA-5742-9EA8-E70C5F60B318}" presName="node" presStyleLbl="node1" presStyleIdx="2" presStyleCnt="6" custScaleX="191397">
        <dgm:presLayoutVars>
          <dgm:bulletEnabled val="1"/>
        </dgm:presLayoutVars>
      </dgm:prSet>
      <dgm:spPr/>
    </dgm:pt>
    <dgm:pt modelId="{54D7C067-54E3-1F4D-B0F4-BAA00C2FF8A7}" type="pres">
      <dgm:prSet presAssocID="{F68E0B67-7451-1247-8A19-0514BBA97F36}" presName="sibTrans" presStyleLbl="sibTrans2D1" presStyleIdx="2" presStyleCnt="5"/>
      <dgm:spPr/>
    </dgm:pt>
    <dgm:pt modelId="{500F48F4-8441-2540-B6E0-000D9D697CF0}" type="pres">
      <dgm:prSet presAssocID="{F68E0B67-7451-1247-8A19-0514BBA97F36}" presName="connectorText" presStyleLbl="sibTrans2D1" presStyleIdx="2" presStyleCnt="5"/>
      <dgm:spPr/>
    </dgm:pt>
    <dgm:pt modelId="{BD7C1087-A99B-3B45-9912-FBDDA1569F8C}" type="pres">
      <dgm:prSet presAssocID="{C58A87E7-CC5C-D540-B9EB-950A6682DA24}" presName="node" presStyleLbl="node1" presStyleIdx="3" presStyleCnt="6" custScaleX="191397">
        <dgm:presLayoutVars>
          <dgm:bulletEnabled val="1"/>
        </dgm:presLayoutVars>
      </dgm:prSet>
      <dgm:spPr/>
    </dgm:pt>
    <dgm:pt modelId="{6B7BE651-EB3C-E047-A07E-5AE5C5B61F04}" type="pres">
      <dgm:prSet presAssocID="{A7319453-7C19-F649-B24A-EA777531BF63}" presName="sibTrans" presStyleLbl="sibTrans2D1" presStyleIdx="3" presStyleCnt="5"/>
      <dgm:spPr/>
    </dgm:pt>
    <dgm:pt modelId="{AD51EC09-1E54-6640-843B-4C170FE05E59}" type="pres">
      <dgm:prSet presAssocID="{A7319453-7C19-F649-B24A-EA777531BF63}" presName="connectorText" presStyleLbl="sibTrans2D1" presStyleIdx="3" presStyleCnt="5"/>
      <dgm:spPr/>
    </dgm:pt>
    <dgm:pt modelId="{33D0CC9F-7B7A-2143-8A2E-52C141F54E3E}" type="pres">
      <dgm:prSet presAssocID="{600B14B0-D999-BA43-A329-4EB5DA2BD31C}" presName="node" presStyleLbl="node1" presStyleIdx="4" presStyleCnt="6" custScaleX="191397">
        <dgm:presLayoutVars>
          <dgm:bulletEnabled val="1"/>
        </dgm:presLayoutVars>
      </dgm:prSet>
      <dgm:spPr/>
    </dgm:pt>
    <dgm:pt modelId="{C31FB013-2F19-EC40-8861-1A19987F714E}" type="pres">
      <dgm:prSet presAssocID="{4D556F71-3085-224D-A3FB-FAC4E308C9AD}" presName="sibTrans" presStyleLbl="sibTrans2D1" presStyleIdx="4" presStyleCnt="5"/>
      <dgm:spPr/>
    </dgm:pt>
    <dgm:pt modelId="{3C0B9AC4-BA2A-C845-A7C7-FA27A8C29D04}" type="pres">
      <dgm:prSet presAssocID="{4D556F71-3085-224D-A3FB-FAC4E308C9AD}" presName="connectorText" presStyleLbl="sibTrans2D1" presStyleIdx="4" presStyleCnt="5"/>
      <dgm:spPr/>
    </dgm:pt>
    <dgm:pt modelId="{27B6DC24-4A3C-1041-B2F6-5CE53016C3B4}" type="pres">
      <dgm:prSet presAssocID="{1A2ADE98-916C-0341-8360-EE15E84FA62D}" presName="node" presStyleLbl="node1" presStyleIdx="5" presStyleCnt="6" custScaleX="191397">
        <dgm:presLayoutVars>
          <dgm:bulletEnabled val="1"/>
        </dgm:presLayoutVars>
      </dgm:prSet>
      <dgm:spPr/>
    </dgm:pt>
  </dgm:ptLst>
  <dgm:cxnLst>
    <dgm:cxn modelId="{494BEB02-F0E9-FC4E-AA31-07D3CE341276}" type="presOf" srcId="{A7319453-7C19-F649-B24A-EA777531BF63}" destId="{6B7BE651-EB3C-E047-A07E-5AE5C5B61F04}" srcOrd="0" destOrd="0" presId="urn:microsoft.com/office/officeart/2005/8/layout/process1"/>
    <dgm:cxn modelId="{2BCF000D-901E-E54A-A860-A895F530ED28}" srcId="{F84686E7-8CE2-7843-B5B0-11EDA5EBCFA3}" destId="{EF6114CB-7EFA-5742-9EA8-E70C5F60B318}" srcOrd="2" destOrd="0" parTransId="{7565CC83-F03D-CC45-8626-B662BC149889}" sibTransId="{F68E0B67-7451-1247-8A19-0514BBA97F36}"/>
    <dgm:cxn modelId="{8DFEE815-89DE-224F-B181-A3768281BED6}" type="presOf" srcId="{ADB67675-E3C2-F24D-9B81-C70446058F65}" destId="{FED28FA1-3706-DD43-8CC5-EA44A12A9ECE}" srcOrd="1" destOrd="0" presId="urn:microsoft.com/office/officeart/2005/8/layout/process1"/>
    <dgm:cxn modelId="{9F60D21D-9E1D-F148-8957-E40E1275D26F}" type="presOf" srcId="{F68E0B67-7451-1247-8A19-0514BBA97F36}" destId="{54D7C067-54E3-1F4D-B0F4-BAA00C2FF8A7}" srcOrd="0" destOrd="0" presId="urn:microsoft.com/office/officeart/2005/8/layout/process1"/>
    <dgm:cxn modelId="{26B9EB23-E858-194D-91AC-EF4E4DC36122}" srcId="{F84686E7-8CE2-7843-B5B0-11EDA5EBCFA3}" destId="{600B14B0-D999-BA43-A329-4EB5DA2BD31C}" srcOrd="4" destOrd="0" parTransId="{4684870F-F13E-C440-9B94-3E3DC0AD262D}" sibTransId="{4D556F71-3085-224D-A3FB-FAC4E308C9AD}"/>
    <dgm:cxn modelId="{67B07C2D-7A3F-CC4A-BB5F-5EA70C049A0C}" srcId="{F84686E7-8CE2-7843-B5B0-11EDA5EBCFA3}" destId="{10617158-7E49-4043-830B-EF272217CEC1}" srcOrd="0" destOrd="0" parTransId="{BEE8EF32-6AF9-FF4E-8EE3-E5F43CD4DB24}" sibTransId="{ADB67675-E3C2-F24D-9B81-C70446058F65}"/>
    <dgm:cxn modelId="{F1D10938-76EF-EF42-80EF-7005B4ED75B4}" type="presOf" srcId="{1A2ADE98-916C-0341-8360-EE15E84FA62D}" destId="{27B6DC24-4A3C-1041-B2F6-5CE53016C3B4}" srcOrd="0" destOrd="0" presId="urn:microsoft.com/office/officeart/2005/8/layout/process1"/>
    <dgm:cxn modelId="{71BA9339-BEB0-DE43-9ABC-0AB98E8FF3AB}" srcId="{F84686E7-8CE2-7843-B5B0-11EDA5EBCFA3}" destId="{1A2ADE98-916C-0341-8360-EE15E84FA62D}" srcOrd="5" destOrd="0" parTransId="{7F2EB1E8-586A-FC4E-BF75-C9B83E0C64BD}" sibTransId="{9FC414EE-28C3-DB44-B2A9-E0333C19CB22}"/>
    <dgm:cxn modelId="{F0BB323B-9819-814E-8325-6A04ED5C3E73}" type="presOf" srcId="{600B14B0-D999-BA43-A329-4EB5DA2BD31C}" destId="{33D0CC9F-7B7A-2143-8A2E-52C141F54E3E}" srcOrd="0" destOrd="0" presId="urn:microsoft.com/office/officeart/2005/8/layout/process1"/>
    <dgm:cxn modelId="{574B7B3F-E455-D34F-95AE-B862161125DD}" type="presOf" srcId="{EF6114CB-7EFA-5742-9EA8-E70C5F60B318}" destId="{BA93754E-5762-4D47-941F-D642FFFF9481}" srcOrd="0" destOrd="0" presId="urn:microsoft.com/office/officeart/2005/8/layout/process1"/>
    <dgm:cxn modelId="{894A8D4E-ECEE-BC43-A877-EEAA5A1B7DED}" type="presOf" srcId="{F68E0B67-7451-1247-8A19-0514BBA97F36}" destId="{500F48F4-8441-2540-B6E0-000D9D697CF0}" srcOrd="1" destOrd="0" presId="urn:microsoft.com/office/officeart/2005/8/layout/process1"/>
    <dgm:cxn modelId="{1834024F-6236-D94B-8B5B-262A36123F33}" srcId="{F84686E7-8CE2-7843-B5B0-11EDA5EBCFA3}" destId="{C58A87E7-CC5C-D540-B9EB-950A6682DA24}" srcOrd="3" destOrd="0" parTransId="{CBC2A9C1-EDB9-2E45-9C0D-5EA0D3FA88F0}" sibTransId="{A7319453-7C19-F649-B24A-EA777531BF63}"/>
    <dgm:cxn modelId="{0A185050-2059-6242-9C25-6D534A1C6D40}" type="presOf" srcId="{F84686E7-8CE2-7843-B5B0-11EDA5EBCFA3}" destId="{5110FDAD-A156-CA48-94A4-D78829639D19}" srcOrd="0" destOrd="0" presId="urn:microsoft.com/office/officeart/2005/8/layout/process1"/>
    <dgm:cxn modelId="{56EC9D5C-8EB3-9C40-A47D-32B6CC843101}" type="presOf" srcId="{10617158-7E49-4043-830B-EF272217CEC1}" destId="{559A465B-0D59-4344-BF89-B32F72B96BF3}" srcOrd="0" destOrd="0" presId="urn:microsoft.com/office/officeart/2005/8/layout/process1"/>
    <dgm:cxn modelId="{B99B456A-62C1-AF49-BE85-6BD74EBE3B71}" type="presOf" srcId="{FF6EB386-4119-BC46-8F82-FEE1077BC6AC}" destId="{C79756C6-FA80-2947-B738-A2FD5EF0B07F}" srcOrd="0" destOrd="0" presId="urn:microsoft.com/office/officeart/2005/8/layout/process1"/>
    <dgm:cxn modelId="{78546A9E-9DD8-994A-B644-60F34F4C65AE}" type="presOf" srcId="{ADB67675-E3C2-F24D-9B81-C70446058F65}" destId="{A971F1BC-3B72-4C4C-A3ED-D8250268B17D}" srcOrd="0" destOrd="0" presId="urn:microsoft.com/office/officeart/2005/8/layout/process1"/>
    <dgm:cxn modelId="{1FB8C8B0-3470-1A4C-9F32-77EAE9A2893D}" type="presOf" srcId="{4D556F71-3085-224D-A3FB-FAC4E308C9AD}" destId="{3C0B9AC4-BA2A-C845-A7C7-FA27A8C29D04}" srcOrd="1" destOrd="0" presId="urn:microsoft.com/office/officeart/2005/8/layout/process1"/>
    <dgm:cxn modelId="{A20A4DB7-BEDD-6E49-915F-DBEEC5E0B850}" srcId="{F84686E7-8CE2-7843-B5B0-11EDA5EBCFA3}" destId="{8ADBD5D8-CCCC-9F41-B1E1-D887A2643C7F}" srcOrd="1" destOrd="0" parTransId="{36A558B1-C31C-9843-A210-8A517C8A05D1}" sibTransId="{FF6EB386-4119-BC46-8F82-FEE1077BC6AC}"/>
    <dgm:cxn modelId="{C5D3D1C7-870D-804F-85F7-FF123E7ACBD7}" type="presOf" srcId="{8ADBD5D8-CCCC-9F41-B1E1-D887A2643C7F}" destId="{5B52559D-4021-814D-8574-06D6DAFB64BA}" srcOrd="0" destOrd="0" presId="urn:microsoft.com/office/officeart/2005/8/layout/process1"/>
    <dgm:cxn modelId="{B9E2C9C8-234F-8D4B-A1F9-95439CE3619B}" type="presOf" srcId="{FF6EB386-4119-BC46-8F82-FEE1077BC6AC}" destId="{E945915D-0EAD-6C4E-B6C5-61CF2AA5ABE1}" srcOrd="1" destOrd="0" presId="urn:microsoft.com/office/officeart/2005/8/layout/process1"/>
    <dgm:cxn modelId="{DD6A62C9-8684-F942-A0F9-A20958ABACB8}" type="presOf" srcId="{C58A87E7-CC5C-D540-B9EB-950A6682DA24}" destId="{BD7C1087-A99B-3B45-9912-FBDDA1569F8C}" srcOrd="0" destOrd="0" presId="urn:microsoft.com/office/officeart/2005/8/layout/process1"/>
    <dgm:cxn modelId="{38B7AEDC-D136-C044-AF38-595FB229BDBF}" type="presOf" srcId="{4D556F71-3085-224D-A3FB-FAC4E308C9AD}" destId="{C31FB013-2F19-EC40-8861-1A19987F714E}" srcOrd="0" destOrd="0" presId="urn:microsoft.com/office/officeart/2005/8/layout/process1"/>
    <dgm:cxn modelId="{2114E9ED-8086-F847-B241-78F4D3EEBB8F}" type="presOf" srcId="{A7319453-7C19-F649-B24A-EA777531BF63}" destId="{AD51EC09-1E54-6640-843B-4C170FE05E59}" srcOrd="1" destOrd="0" presId="urn:microsoft.com/office/officeart/2005/8/layout/process1"/>
    <dgm:cxn modelId="{6E1BFB30-3EF7-994F-BE9D-D240A24D7412}" type="presParOf" srcId="{5110FDAD-A156-CA48-94A4-D78829639D19}" destId="{559A465B-0D59-4344-BF89-B32F72B96BF3}" srcOrd="0" destOrd="0" presId="urn:microsoft.com/office/officeart/2005/8/layout/process1"/>
    <dgm:cxn modelId="{D431B5AA-C05D-CC47-A4AB-0664855CCFC0}" type="presParOf" srcId="{5110FDAD-A156-CA48-94A4-D78829639D19}" destId="{A971F1BC-3B72-4C4C-A3ED-D8250268B17D}" srcOrd="1" destOrd="0" presId="urn:microsoft.com/office/officeart/2005/8/layout/process1"/>
    <dgm:cxn modelId="{18D584BF-6CB5-8B4B-8237-111262129F07}" type="presParOf" srcId="{A971F1BC-3B72-4C4C-A3ED-D8250268B17D}" destId="{FED28FA1-3706-DD43-8CC5-EA44A12A9ECE}" srcOrd="0" destOrd="0" presId="urn:microsoft.com/office/officeart/2005/8/layout/process1"/>
    <dgm:cxn modelId="{69BA2FB7-F67A-1042-AD51-8144A6A04B24}" type="presParOf" srcId="{5110FDAD-A156-CA48-94A4-D78829639D19}" destId="{5B52559D-4021-814D-8574-06D6DAFB64BA}" srcOrd="2" destOrd="0" presId="urn:microsoft.com/office/officeart/2005/8/layout/process1"/>
    <dgm:cxn modelId="{5D84B379-EB9E-8A41-AF6E-7EC516AEAB3D}" type="presParOf" srcId="{5110FDAD-A156-CA48-94A4-D78829639D19}" destId="{C79756C6-FA80-2947-B738-A2FD5EF0B07F}" srcOrd="3" destOrd="0" presId="urn:microsoft.com/office/officeart/2005/8/layout/process1"/>
    <dgm:cxn modelId="{C9404963-A2E5-D149-A844-A590DAF911A7}" type="presParOf" srcId="{C79756C6-FA80-2947-B738-A2FD5EF0B07F}" destId="{E945915D-0EAD-6C4E-B6C5-61CF2AA5ABE1}" srcOrd="0" destOrd="0" presId="urn:microsoft.com/office/officeart/2005/8/layout/process1"/>
    <dgm:cxn modelId="{8D27F2F7-40FB-D44D-81E8-FB5B0D58FFF7}" type="presParOf" srcId="{5110FDAD-A156-CA48-94A4-D78829639D19}" destId="{BA93754E-5762-4D47-941F-D642FFFF9481}" srcOrd="4" destOrd="0" presId="urn:microsoft.com/office/officeart/2005/8/layout/process1"/>
    <dgm:cxn modelId="{56E3BF0E-1AAA-6D4D-8474-8A383A68C40C}" type="presParOf" srcId="{5110FDAD-A156-CA48-94A4-D78829639D19}" destId="{54D7C067-54E3-1F4D-B0F4-BAA00C2FF8A7}" srcOrd="5" destOrd="0" presId="urn:microsoft.com/office/officeart/2005/8/layout/process1"/>
    <dgm:cxn modelId="{2FD16F24-299D-3442-A968-8B0BFCF230BC}" type="presParOf" srcId="{54D7C067-54E3-1F4D-B0F4-BAA00C2FF8A7}" destId="{500F48F4-8441-2540-B6E0-000D9D697CF0}" srcOrd="0" destOrd="0" presId="urn:microsoft.com/office/officeart/2005/8/layout/process1"/>
    <dgm:cxn modelId="{797C2BEC-7389-1845-AA18-793A3C615012}" type="presParOf" srcId="{5110FDAD-A156-CA48-94A4-D78829639D19}" destId="{BD7C1087-A99B-3B45-9912-FBDDA1569F8C}" srcOrd="6" destOrd="0" presId="urn:microsoft.com/office/officeart/2005/8/layout/process1"/>
    <dgm:cxn modelId="{F7D7B885-FF22-734E-BE1E-BD23FEDB7C94}" type="presParOf" srcId="{5110FDAD-A156-CA48-94A4-D78829639D19}" destId="{6B7BE651-EB3C-E047-A07E-5AE5C5B61F04}" srcOrd="7" destOrd="0" presId="urn:microsoft.com/office/officeart/2005/8/layout/process1"/>
    <dgm:cxn modelId="{6AA42060-9D64-B547-8904-4C66639DD43C}" type="presParOf" srcId="{6B7BE651-EB3C-E047-A07E-5AE5C5B61F04}" destId="{AD51EC09-1E54-6640-843B-4C170FE05E59}" srcOrd="0" destOrd="0" presId="urn:microsoft.com/office/officeart/2005/8/layout/process1"/>
    <dgm:cxn modelId="{E2D6DB35-F3F1-9F4E-8E52-A957D15CAAFD}" type="presParOf" srcId="{5110FDAD-A156-CA48-94A4-D78829639D19}" destId="{33D0CC9F-7B7A-2143-8A2E-52C141F54E3E}" srcOrd="8" destOrd="0" presId="urn:microsoft.com/office/officeart/2005/8/layout/process1"/>
    <dgm:cxn modelId="{C1F188D8-6F1F-D44E-A644-FD40192063D1}" type="presParOf" srcId="{5110FDAD-A156-CA48-94A4-D78829639D19}" destId="{C31FB013-2F19-EC40-8861-1A19987F714E}" srcOrd="9" destOrd="0" presId="urn:microsoft.com/office/officeart/2005/8/layout/process1"/>
    <dgm:cxn modelId="{B3A5AFCA-D8ED-D94C-91F7-7EACE3766D58}" type="presParOf" srcId="{C31FB013-2F19-EC40-8861-1A19987F714E}" destId="{3C0B9AC4-BA2A-C845-A7C7-FA27A8C29D04}" srcOrd="0" destOrd="0" presId="urn:microsoft.com/office/officeart/2005/8/layout/process1"/>
    <dgm:cxn modelId="{F9D4475C-9A42-544D-B2D9-CC1BD02751DA}" type="presParOf" srcId="{5110FDAD-A156-CA48-94A4-D78829639D19}" destId="{27B6DC24-4A3C-1041-B2F6-5CE53016C3B4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9A465B-0D59-4344-BF89-B32F72B96BF3}">
      <dsp:nvSpPr>
        <dsp:cNvPr id="0" name=""/>
        <dsp:cNvSpPr/>
      </dsp:nvSpPr>
      <dsp:spPr>
        <a:xfrm>
          <a:off x="10977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Initial guess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GB" sz="2000" b="0" i="1" kern="1200" noProof="1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𝑘</m:t>
                  </m:r>
                </m:sub>
              </m:sSub>
            </m:oMath>
          </a14:m>
          <a:endParaRPr lang="en-GB" sz="20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59714" y="48737"/>
        <a:ext cx="1566518" cy="1768197"/>
      </dsp:txXfrm>
    </dsp:sp>
    <dsp:sp modelId="{A971F1BC-3B72-4C4C-A3ED-D8250268B17D}">
      <dsp:nvSpPr>
        <dsp:cNvPr id="0" name=""/>
        <dsp:cNvSpPr/>
      </dsp:nvSpPr>
      <dsp:spPr>
        <a:xfrm>
          <a:off x="1761909" y="825030"/>
          <a:ext cx="184311" cy="215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1761909" y="868152"/>
        <a:ext cx="129018" cy="129365"/>
      </dsp:txXfrm>
    </dsp:sp>
    <dsp:sp modelId="{5B52559D-4021-814D-8574-06D6DAFB64BA}">
      <dsp:nvSpPr>
        <dsp:cNvPr id="0" name=""/>
        <dsp:cNvSpPr/>
      </dsp:nvSpPr>
      <dsp:spPr>
        <a:xfrm>
          <a:off x="2022727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-176539"/>
            <a:satOff val="844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Calculate solution at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GB" sz="2000" b="0" i="1" kern="1200" noProof="1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𝑘</m:t>
                  </m:r>
                </m:sub>
              </m:sSub>
            </m:oMath>
          </a14:m>
          <a:endParaRPr lang="en-GB" sz="20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2071464" y="48737"/>
        <a:ext cx="1566518" cy="1768197"/>
      </dsp:txXfrm>
    </dsp:sp>
    <dsp:sp modelId="{C79756C6-FA80-2947-B738-A2FD5EF0B07F}">
      <dsp:nvSpPr>
        <dsp:cNvPr id="0" name=""/>
        <dsp:cNvSpPr/>
      </dsp:nvSpPr>
      <dsp:spPr>
        <a:xfrm>
          <a:off x="3773659" y="825030"/>
          <a:ext cx="184311" cy="215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220674"/>
            <a:satOff val="1055"/>
            <a:lumOff val="147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3773659" y="868152"/>
        <a:ext cx="129018" cy="129365"/>
      </dsp:txXfrm>
    </dsp:sp>
    <dsp:sp modelId="{BA93754E-5762-4D47-941F-D642FFFF9481}">
      <dsp:nvSpPr>
        <dsp:cNvPr id="0" name=""/>
        <dsp:cNvSpPr/>
      </dsp:nvSpPr>
      <dsp:spPr>
        <a:xfrm>
          <a:off x="4034477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-353078"/>
            <a:satOff val="1687"/>
            <a:lumOff val="2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/>
            <a:t>Choose a direction and distance</a:t>
          </a:r>
        </a:p>
      </dsp:txBody>
      <dsp:txXfrm>
        <a:off x="4083214" y="48737"/>
        <a:ext cx="1566518" cy="1768197"/>
      </dsp:txXfrm>
    </dsp:sp>
    <dsp:sp modelId="{54D7C067-54E3-1F4D-B0F4-BAA00C2FF8A7}">
      <dsp:nvSpPr>
        <dsp:cNvPr id="0" name=""/>
        <dsp:cNvSpPr/>
      </dsp:nvSpPr>
      <dsp:spPr>
        <a:xfrm>
          <a:off x="5785408" y="825030"/>
          <a:ext cx="184311" cy="215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441348"/>
            <a:satOff val="2109"/>
            <a:lumOff val="2941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noProof="1"/>
        </a:p>
      </dsp:txBody>
      <dsp:txXfrm>
        <a:off x="5785408" y="868152"/>
        <a:ext cx="129018" cy="129365"/>
      </dsp:txXfrm>
    </dsp:sp>
    <dsp:sp modelId="{BD7C1087-A99B-3B45-9912-FBDDA1569F8C}">
      <dsp:nvSpPr>
        <dsp:cNvPr id="0" name=""/>
        <dsp:cNvSpPr/>
      </dsp:nvSpPr>
      <dsp:spPr>
        <a:xfrm>
          <a:off x="6046226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-529618"/>
            <a:satOff val="2531"/>
            <a:lumOff val="35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Move to new iteration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GB" sz="2000" b="0" i="1" kern="1200" noProof="1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𝑥</m:t>
                  </m:r>
                </m:e>
                <m:sub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𝑘</m:t>
                  </m:r>
                  <m:r>
                    <a:rPr lang="en-GB" sz="2000" b="0" i="1" kern="1200" noProof="1" dirty="0" smtClean="0">
                      <a:latin typeface="Cambria Math" panose="02040503050406030204" pitchFamily="18" charset="0"/>
                    </a:rPr>
                    <m:t>+1</m:t>
                  </m:r>
                </m:sub>
              </m:sSub>
            </m:oMath>
          </a14:m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 based on these values</a:t>
          </a:r>
        </a:p>
      </dsp:txBody>
      <dsp:txXfrm>
        <a:off x="6094963" y="48737"/>
        <a:ext cx="1566518" cy="1768197"/>
      </dsp:txXfrm>
    </dsp:sp>
    <dsp:sp modelId="{6B7BE651-EB3C-E047-A07E-5AE5C5B61F04}">
      <dsp:nvSpPr>
        <dsp:cNvPr id="0" name=""/>
        <dsp:cNvSpPr/>
      </dsp:nvSpPr>
      <dsp:spPr>
        <a:xfrm>
          <a:off x="7797158" y="825030"/>
          <a:ext cx="184311" cy="215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662022"/>
            <a:satOff val="3164"/>
            <a:lumOff val="441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7797158" y="868152"/>
        <a:ext cx="129018" cy="129365"/>
      </dsp:txXfrm>
    </dsp:sp>
    <dsp:sp modelId="{33D0CC9F-7B7A-2143-8A2E-52C141F54E3E}">
      <dsp:nvSpPr>
        <dsp:cNvPr id="0" name=""/>
        <dsp:cNvSpPr/>
      </dsp:nvSpPr>
      <dsp:spPr>
        <a:xfrm>
          <a:off x="8057976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-706157"/>
            <a:satOff val="3374"/>
            <a:lumOff val="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Continue iterations</a:t>
          </a:r>
        </a:p>
      </dsp:txBody>
      <dsp:txXfrm>
        <a:off x="8106713" y="48737"/>
        <a:ext cx="1566518" cy="1768197"/>
      </dsp:txXfrm>
    </dsp:sp>
    <dsp:sp modelId="{C31FB013-2F19-EC40-8861-1A19987F714E}">
      <dsp:nvSpPr>
        <dsp:cNvPr id="0" name=""/>
        <dsp:cNvSpPr/>
      </dsp:nvSpPr>
      <dsp:spPr>
        <a:xfrm>
          <a:off x="9808907" y="825030"/>
          <a:ext cx="184311" cy="21560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400" kern="1200" noProof="1">
            <a:latin typeface="Calibri" panose="020F0502020204030204" pitchFamily="34" charset="0"/>
            <a:cs typeface="Calibri" panose="020F0502020204030204" pitchFamily="34" charset="0"/>
          </a:endParaRPr>
        </a:p>
      </dsp:txBody>
      <dsp:txXfrm>
        <a:off x="9808907" y="868152"/>
        <a:ext cx="129018" cy="129365"/>
      </dsp:txXfrm>
    </dsp:sp>
    <dsp:sp modelId="{27B6DC24-4A3C-1041-B2F6-5CE53016C3B4}">
      <dsp:nvSpPr>
        <dsp:cNvPr id="0" name=""/>
        <dsp:cNvSpPr/>
      </dsp:nvSpPr>
      <dsp:spPr>
        <a:xfrm>
          <a:off x="10069725" y="0"/>
          <a:ext cx="1663992" cy="1865671"/>
        </a:xfrm>
        <a:prstGeom prst="roundRect">
          <a:avLst>
            <a:gd name="adj" fmla="val 10000"/>
          </a:avLst>
        </a:prstGeom>
        <a:solidFill>
          <a:schemeClr val="accent2">
            <a:hueOff val="-882696"/>
            <a:satOff val="4218"/>
            <a:lumOff val="588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 noProof="1">
              <a:latin typeface="Calibri" panose="020F0502020204030204" pitchFamily="34" charset="0"/>
              <a:cs typeface="Calibri" panose="020F0502020204030204" pitchFamily="34" charset="0"/>
            </a:rPr>
            <a:t>Solutions converge on an optimum (aka they stop improving)</a:t>
          </a:r>
        </a:p>
      </dsp:txBody>
      <dsp:txXfrm>
        <a:off x="10118462" y="48737"/>
        <a:ext cx="1566518" cy="17681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5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21537 15002 0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21881 15081 0 0 0,'0'0'0'0'0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5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21537 15002 0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9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21616 15028 0 0 0,'0'0'0'0'0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21722 15055 0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21749 14949 0 0 0,'0'0'0'0'0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21775 14949 0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21696 15002 0 0 0,'0'0'0'0'0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21828 14923 0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22013 14870 0 0 0,'0'0'0'0'0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22093 15055 0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9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21616 15028 0 0 0,'0'0'0'0'0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21881 15081 0 0 0,'0'0'0'0'0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5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21537 15002 0 0 0,'0'0'0'0'0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9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21616 15028 0 0 0,'0'0'0'0'0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21722 15055 0 0 0,'0'0'0'0'0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21749 14949 0 0 0,'0'0'0'0'0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21775 14949 0 0 0,'0'0'0'0'0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21696 15002 0 0 0,'0'0'0'0'0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21828 14923 0 0 0,'0'0'0'0'0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22013 14870 0 0 0,'0'0'0'0'0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22093 15055 0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21722 15055 0 0 0,'0'0'0'0'0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21881 15081 0 0 0,'0'0'0'0'0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52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21537 15002 0 0 0,'0'0'0'0'0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2.969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21616 15028 0 0 0,'0'0'0'0'0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3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21722 15055 0 0 0,'0'0'0'0'0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21749 14949 0 0 0,'0'0'0'0'0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21775 14949 0 0 0,'0'0'0'0'0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21696 15002 0 0 0,'0'0'0'0'0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21828 14923 0 0 0,'0'0'0'0'0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22013 14870 0 0 0,'0'0'0'0'0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22093 15055 0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7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21749 14949 0 0 0,'0'0'0'0'0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21881 15081 0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0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21775 14949 0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4.961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21696 15002 0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4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21828 14923 0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5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22013 14870 0 0 0,'0'0'0'0'0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4-21T10:10:25.846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22093 15055 0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B097E7-1CE5-2148-93DE-52D3E6D1C5D9}" type="datetimeFigureOut">
              <a:rPr lang="en-US" smtClean="0"/>
              <a:t>5/4/25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F3D9D2-03F7-8D40-90C0-5EE4F0268A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39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Biomedical computation group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313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841E35-6458-F06B-D25E-6BADF3186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99F9BD-61CD-FA11-2536-E497057513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BDBF04-ED33-E144-71E3-5656B2AD5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Maximum energy concentration -&gt; greatest total GFP yield</a:t>
            </a:r>
          </a:p>
          <a:p>
            <a:endParaRPr lang="en-US" dirty="0"/>
          </a:p>
          <a:p>
            <a:r>
              <a:rPr lang="en-US" dirty="0"/>
              <a:t>Higher DNA concentration -&gt; </a:t>
            </a:r>
            <a:r>
              <a:rPr lang="en-US" b="1" dirty="0"/>
              <a:t>more energy channeled into transcription than translation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Mention why the curves aren’t jagged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3AD277-484B-97F4-BE7A-A7A5E0E43C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243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9A435-29C6-2176-6DB1-C21057C76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6E984B-4184-2A21-442F-292197CED5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8C9681-C797-3759-AB1F-35B9474DEB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Short dilution intervals -&gt; failed to fully consume energy and mRNA before dilution</a:t>
            </a:r>
          </a:p>
          <a:p>
            <a:endParaRPr lang="en-US" dirty="0"/>
          </a:p>
          <a:p>
            <a:r>
              <a:rPr lang="en-US" dirty="0"/>
              <a:t>Long dilution intervals -&gt; leave </a:t>
            </a:r>
            <a:r>
              <a:rPr lang="en-US" b="1" dirty="0"/>
              <a:t>DNA in the system for longer </a:t>
            </a:r>
            <a:r>
              <a:rPr lang="en-US" dirty="0"/>
              <a:t>after the washout phase -&gt; but </a:t>
            </a:r>
            <a:r>
              <a:rPr lang="en-US" b="1" dirty="0"/>
              <a:t>periods of complete energy depletion</a:t>
            </a:r>
          </a:p>
          <a:p>
            <a:endParaRPr lang="en-US" dirty="0"/>
          </a:p>
          <a:p>
            <a:r>
              <a:rPr lang="en-US" dirty="0"/>
              <a:t>Gradient-based optimization algorithms -&gt; fail -&gt; </a:t>
            </a:r>
            <a:r>
              <a:rPr lang="en-US" b="1" dirty="0"/>
              <a:t>discrete </a:t>
            </a:r>
            <a:r>
              <a:rPr lang="en-US" dirty="0"/>
              <a:t>nature of the dilution intervals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D3361A-C817-39BF-7DD3-F425C34277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345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FBC80-A6A4-2FAF-04C4-9870AFC7F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06E835-E4B0-F623-63D2-7798E4F24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06D708-5410-246C-560C-D9316D2513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Maximum peak GFP – change energy, DNA and dilution interval</a:t>
            </a:r>
          </a:p>
          <a:p>
            <a:endParaRPr lang="en-US" dirty="0"/>
          </a:p>
          <a:p>
            <a:r>
              <a:rPr lang="en-US" dirty="0"/>
              <a:t>Feed </a:t>
            </a:r>
            <a:r>
              <a:rPr lang="en-US" b="1" dirty="0"/>
              <a:t>peak mature Gm value </a:t>
            </a:r>
            <a:r>
              <a:rPr lang="en-US" dirty="0"/>
              <a:t>back into the optimization algorithms.</a:t>
            </a:r>
          </a:p>
          <a:p>
            <a:endParaRPr lang="en-US" dirty="0"/>
          </a:p>
          <a:p>
            <a:r>
              <a:rPr lang="en-US" dirty="0"/>
              <a:t>Diagnostic tools -&gt; intense </a:t>
            </a:r>
            <a:r>
              <a:rPr lang="en-US" b="1" dirty="0"/>
              <a:t>signal to be detected above background noise</a:t>
            </a:r>
          </a:p>
          <a:p>
            <a:endParaRPr lang="en-US" b="1" dirty="0"/>
          </a:p>
          <a:p>
            <a:r>
              <a:rPr lang="en-US" dirty="0"/>
              <a:t>High-throughput screening applications – </a:t>
            </a:r>
            <a:r>
              <a:rPr lang="en-US" b="1" dirty="0"/>
              <a:t>clear outputs </a:t>
            </a:r>
            <a:r>
              <a:rPr lang="en-US" dirty="0"/>
              <a:t>that can be easily detected.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B645CA-6180-1741-A486-84268419AB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2709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F118B-A4FA-C71C-3213-1DC8F113F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517016-6905-7CB3-A26B-EE4F13D191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BE36ED-C88A-9FF3-6D74-66ABFB3C0F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High energy concentration -&gt; higher peak GFP concentration.</a:t>
            </a:r>
          </a:p>
          <a:p>
            <a:endParaRPr lang="en-US" dirty="0"/>
          </a:p>
          <a:p>
            <a:r>
              <a:rPr lang="en-US" dirty="0"/>
              <a:t>Optimum DNA -&gt; slightly lower</a:t>
            </a:r>
          </a:p>
          <a:p>
            <a:endParaRPr lang="en-US" dirty="0"/>
          </a:p>
          <a:p>
            <a:r>
              <a:rPr lang="en-US" dirty="0"/>
              <a:t>Longer dilution interval – all energy and RNA can be used in the first few cycles – sharp initial increase before steady-state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12DE25-937C-E17F-E565-39025F4007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849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69F03-EEBE-B5C6-37CD-C79DD512D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9CEED7-B835-C354-F721-23EE00539F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27EB4-97DE-1F4A-4A0E-6645433252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Minimize </a:t>
            </a:r>
            <a:r>
              <a:rPr lang="en-US" b="1" dirty="0"/>
              <a:t>time taken to reach steady state </a:t>
            </a:r>
          </a:p>
          <a:p>
            <a:endParaRPr lang="en-US" dirty="0"/>
          </a:p>
          <a:p>
            <a:r>
              <a:rPr lang="en-US" dirty="0"/>
              <a:t>Maximize the </a:t>
            </a:r>
            <a:r>
              <a:rPr lang="en-US" b="1" dirty="0"/>
              <a:t>GFP concentration at steady state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4E052-CECF-4326-2C0E-4320D10AD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443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1F38D3-55B9-3828-C906-29B0BE71C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B4E1FB-47F8-A8B0-EEEC-926A1F6C03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265B95-98B9-E056-3505-7702E9525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Calculate </a:t>
            </a:r>
            <a:r>
              <a:rPr lang="en-US" b="1" dirty="0"/>
              <a:t>maximum concentration change </a:t>
            </a:r>
            <a:r>
              <a:rPr lang="en-US" dirty="0"/>
              <a:t>between each dilution cycle</a:t>
            </a:r>
          </a:p>
          <a:p>
            <a:endParaRPr lang="en-US" dirty="0"/>
          </a:p>
          <a:p>
            <a:r>
              <a:rPr lang="en-US" dirty="0"/>
              <a:t>Concentration change </a:t>
            </a:r>
            <a:r>
              <a:rPr lang="en-US" b="1" dirty="0"/>
              <a:t>less than 1%</a:t>
            </a:r>
            <a:r>
              <a:rPr lang="en-US" dirty="0"/>
              <a:t> -&gt; steady state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24EA3-27C8-632A-D122-E45AAC2510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9066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12B02D-18AD-50A9-E431-704B092D6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0DD80E-7F8D-8112-507F-6F3F2F07A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1716549-9C69-A345-11C3-8CFE45692D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Lacked accuracy (flatlines) </a:t>
            </a:r>
          </a:p>
          <a:p>
            <a:endParaRPr lang="en-US" dirty="0"/>
          </a:p>
          <a:p>
            <a:r>
              <a:rPr lang="en-US" dirty="0"/>
              <a:t>SS only detected after a full cycle (or multiple cycles depending on how strict the conditions supplied to the algorithm are) have occurred</a:t>
            </a:r>
          </a:p>
          <a:p>
            <a:endParaRPr lang="en-US" dirty="0"/>
          </a:p>
          <a:p>
            <a:r>
              <a:rPr lang="en-US" dirty="0"/>
              <a:t>Various objective values lead to same time taken to reach steady state.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77C938-2DD5-0AF1-2A20-1B48FE7DF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5264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F2AF3-9606-7DDA-4890-32128BA28F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ECE21F-7C2B-332D-FD8C-9950F7E98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523D6B-49B3-B6A7-4312-77CE88729C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E35F89-C0BD-3A20-FEAD-FB22EC90EB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36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087AF-5B8C-2E29-8E35-530A01749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4F4DA-7F61-E091-5A13-23176B0CDF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3200F-3348-DA02-9EEE-30A2B6B3B2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1B73F-98AB-D252-DC93-E6C87CAD3E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08326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896443-A5A7-7A63-C776-641219AA2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00EB14-1794-FC19-CFDD-2342FB93ED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B15441-966C-CE71-BBC7-EA6B630887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forward:</a:t>
            </a:r>
          </a:p>
          <a:p>
            <a:endParaRPr lang="en-US" dirty="0"/>
          </a:p>
          <a:p>
            <a:r>
              <a:rPr lang="en-US" dirty="0"/>
              <a:t>Test these findings in a </a:t>
            </a:r>
            <a:r>
              <a:rPr lang="en-US" b="1" dirty="0"/>
              <a:t>real system</a:t>
            </a:r>
          </a:p>
          <a:p>
            <a:endParaRPr lang="en-US" dirty="0"/>
          </a:p>
          <a:p>
            <a:r>
              <a:rPr lang="en-US" dirty="0"/>
              <a:t>Observe changing volumes – not just fixed at 20µM</a:t>
            </a:r>
          </a:p>
          <a:p>
            <a:endParaRPr lang="en-US" dirty="0"/>
          </a:p>
          <a:p>
            <a:r>
              <a:rPr lang="en-US" dirty="0"/>
              <a:t>Continue to improve our understanding of in vitro TX-TL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7936CD-424B-D82F-A21A-FEBEDA4437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855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Goal of biotechnology – </a:t>
            </a:r>
            <a:r>
              <a:rPr lang="en-US" b="1" dirty="0"/>
              <a:t>synthetic cell</a:t>
            </a:r>
          </a:p>
          <a:p>
            <a:endParaRPr lang="en-US" dirty="0"/>
          </a:p>
          <a:p>
            <a:r>
              <a:rPr lang="en-US" dirty="0"/>
              <a:t>Biochemical reactions that occur </a:t>
            </a:r>
            <a:r>
              <a:rPr lang="en-US" b="1" dirty="0"/>
              <a:t>independently</a:t>
            </a:r>
            <a:r>
              <a:rPr lang="en-US" dirty="0"/>
              <a:t> of living cells</a:t>
            </a:r>
          </a:p>
          <a:p>
            <a:endParaRPr lang="en-US" dirty="0"/>
          </a:p>
          <a:p>
            <a:r>
              <a:rPr lang="en-US" dirty="0"/>
              <a:t>Understanding </a:t>
            </a:r>
            <a:r>
              <a:rPr lang="en-US" b="1" dirty="0"/>
              <a:t>transcription and translation </a:t>
            </a:r>
            <a:r>
              <a:rPr lang="en-US" dirty="0"/>
              <a:t>– </a:t>
            </a:r>
            <a:r>
              <a:rPr lang="en-US" i="1" dirty="0"/>
              <a:t>in vitro</a:t>
            </a:r>
          </a:p>
          <a:p>
            <a:endParaRPr lang="en-US" i="1" dirty="0"/>
          </a:p>
          <a:p>
            <a:r>
              <a:rPr lang="en-US" dirty="0"/>
              <a:t>CFPS allows </a:t>
            </a:r>
            <a:r>
              <a:rPr lang="en-US" b="1" dirty="0"/>
              <a:t>modular construction </a:t>
            </a:r>
            <a:r>
              <a:rPr lang="en-US" dirty="0"/>
              <a:t>of cellular components</a:t>
            </a:r>
          </a:p>
          <a:p>
            <a:endParaRPr lang="en-US" dirty="0"/>
          </a:p>
          <a:p>
            <a:r>
              <a:rPr lang="en-US" dirty="0"/>
              <a:t>Wide variety of </a:t>
            </a:r>
            <a:r>
              <a:rPr lang="en-US" b="1" dirty="0"/>
              <a:t>biological products </a:t>
            </a:r>
            <a:r>
              <a:rPr lang="en-US" dirty="0"/>
              <a:t>– therapeutic proteins, biosensors</a:t>
            </a:r>
          </a:p>
          <a:p>
            <a:endParaRPr lang="en-US" dirty="0"/>
          </a:p>
          <a:p>
            <a:r>
              <a:rPr lang="en-US" b="1" dirty="0"/>
              <a:t>No cell viability required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396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A75748-EEE3-F0CC-8223-0B88985193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05AF39-97E7-AEFB-58FC-BCE0BB2DD49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772DA8-3DE0-0B87-CBE5-20165B8CFD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Moving forward:</a:t>
            </a:r>
          </a:p>
          <a:p>
            <a:endParaRPr lang="en-US" dirty="0"/>
          </a:p>
          <a:p>
            <a:r>
              <a:rPr lang="en-US" dirty="0"/>
              <a:t>Test these findings in a </a:t>
            </a:r>
            <a:r>
              <a:rPr lang="en-US" b="1" dirty="0"/>
              <a:t>real system</a:t>
            </a:r>
          </a:p>
          <a:p>
            <a:endParaRPr lang="en-US" dirty="0"/>
          </a:p>
          <a:p>
            <a:r>
              <a:rPr lang="en-US" dirty="0"/>
              <a:t>Observe changing volumes – not just fixed at 20µM</a:t>
            </a:r>
          </a:p>
          <a:p>
            <a:endParaRPr lang="en-US" dirty="0"/>
          </a:p>
          <a:p>
            <a:r>
              <a:rPr lang="en-US" dirty="0"/>
              <a:t>Continue to improve our understanding of in vitro TX-TL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6F0C2D-A026-652B-0387-E1B71AD2E9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788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b="1" dirty="0"/>
              <a:t>Energy, DNA and ribosomes </a:t>
            </a:r>
            <a:r>
              <a:rPr lang="en-US" dirty="0"/>
              <a:t>are input into the system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DNA -&gt; RNA -&gt; GFP -&gt; mature fluorescent protein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The system is diluted with fresh energy, DNA and ribosomes at </a:t>
            </a:r>
            <a:r>
              <a:rPr lang="en-US" b="1" dirty="0"/>
              <a:t>discrete intervals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0" dirty="0"/>
              <a:t>An equal volume is removed at each dilution interval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0335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512A1-09E0-5210-874E-84E737531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2CBFD0-A605-1954-B419-1FDFE81049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4FED82-E61C-F0C2-C3A9-E80BDF2D38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GFP production from a </a:t>
            </a:r>
            <a:r>
              <a:rPr lang="en-US" b="1" dirty="0"/>
              <a:t>chemostat</a:t>
            </a:r>
            <a:r>
              <a:rPr lang="en-US" dirty="0"/>
              <a:t> experiment</a:t>
            </a:r>
          </a:p>
          <a:p>
            <a:endParaRPr lang="en-US" dirty="0"/>
          </a:p>
          <a:p>
            <a:r>
              <a:rPr lang="en-US" b="1" dirty="0"/>
              <a:t>Washout phase </a:t>
            </a:r>
            <a:r>
              <a:rPr lang="en-US" dirty="0"/>
              <a:t>at 9 hours – DNA is no longer added to each dilution</a:t>
            </a:r>
          </a:p>
          <a:p>
            <a:endParaRPr lang="en-US" dirty="0"/>
          </a:p>
          <a:p>
            <a:r>
              <a:rPr lang="en-US" dirty="0"/>
              <a:t>Use of ODEs – describe </a:t>
            </a:r>
            <a:r>
              <a:rPr lang="en-US" b="1" dirty="0"/>
              <a:t>concentration change over time</a:t>
            </a:r>
          </a:p>
          <a:p>
            <a:endParaRPr lang="en-US" b="1" dirty="0"/>
          </a:p>
          <a:p>
            <a:r>
              <a:rPr lang="en-US" b="0" dirty="0"/>
              <a:t>Construct a simulation of the system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838F09-4ADB-70B6-F78B-F4F87AB80E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398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Engineers optimize building materials for a bridge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1251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31E29B-0384-2358-2189-91FDE5638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DEF688-5022-C910-3A7F-95E5E41C69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E25A60-2797-D230-50DA-AE4AC39D9C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Total GFP yield </a:t>
            </a:r>
            <a:r>
              <a:rPr lang="en-US" dirty="0"/>
              <a:t>– what is the most amount of GFP that we can produce over time</a:t>
            </a:r>
          </a:p>
          <a:p>
            <a:endParaRPr lang="en-US" dirty="0"/>
          </a:p>
          <a:p>
            <a:r>
              <a:rPr lang="en-US" b="1" dirty="0"/>
              <a:t>Peak GFP concentration </a:t>
            </a:r>
            <a:r>
              <a:rPr lang="en-US" dirty="0"/>
              <a:t>– how can we maximize peak GFP concentration to produce one maximally fluorescent instantaneous GFP signal</a:t>
            </a:r>
          </a:p>
          <a:p>
            <a:endParaRPr lang="en-US" dirty="0"/>
          </a:p>
          <a:p>
            <a:r>
              <a:rPr lang="en-US" b="1" dirty="0"/>
              <a:t>Steady state optimization</a:t>
            </a:r>
            <a:r>
              <a:rPr lang="en-US" dirty="0"/>
              <a:t> – minimize the time taken to reach steady state, and maximize the GFP concentration at steady state</a:t>
            </a:r>
          </a:p>
          <a:p>
            <a:endParaRPr lang="en-US" dirty="0"/>
          </a:p>
          <a:p>
            <a:r>
              <a:rPr lang="en-US" dirty="0"/>
              <a:t>By changing DNA, Energy and the dilution interval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Variables -&gt; 3-dimensional problem space - at some point in the space, the correct combination of variables achieves the desired optimum</a:t>
            </a:r>
          </a:p>
          <a:p>
            <a:endParaRPr lang="en-US" dirty="0"/>
          </a:p>
          <a:p>
            <a:r>
              <a:rPr lang="en-US" dirty="0"/>
              <a:t>So how do we arrive at this global optimum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2DAFA-F104-6A3A-AF93-934CB72470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136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optimization algorithm starts at an initial guess of energy, DNA and dilution interval</a:t>
            </a:r>
          </a:p>
          <a:p>
            <a:endParaRPr lang="en-US" dirty="0"/>
          </a:p>
          <a:p>
            <a:r>
              <a:rPr lang="en-US" dirty="0"/>
              <a:t>Calculate the solution here and then change some of the variables to move through the problem space and improve their next guess</a:t>
            </a:r>
          </a:p>
          <a:p>
            <a:endParaRPr lang="en-US" dirty="0"/>
          </a:p>
          <a:p>
            <a:r>
              <a:rPr lang="en-US" dirty="0"/>
              <a:t>Optimization algorithms differ by method they use to move between points</a:t>
            </a:r>
          </a:p>
          <a:p>
            <a:endParaRPr lang="en-US" dirty="0"/>
          </a:p>
          <a:p>
            <a:r>
              <a:rPr lang="en-US" b="0" dirty="0"/>
              <a:t>Gradient based algorithms -</a:t>
            </a:r>
            <a:r>
              <a:rPr lang="en-US" b="1" dirty="0"/>
              <a:t> derivatives </a:t>
            </a:r>
            <a:r>
              <a:rPr lang="en-US" dirty="0"/>
              <a:t>of the objective function</a:t>
            </a:r>
          </a:p>
          <a:p>
            <a:endParaRPr lang="en-US" dirty="0"/>
          </a:p>
          <a:p>
            <a:r>
              <a:rPr lang="en-US" dirty="0"/>
              <a:t>Evolutionary algorithms – iteratively evolve a population of candidate solutions by breeding them together, simulating natural selection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035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Gradient descent – moves in </a:t>
            </a:r>
            <a:r>
              <a:rPr lang="en-US" b="1" dirty="0"/>
              <a:t>opposite direction of the gradient </a:t>
            </a:r>
            <a:r>
              <a:rPr lang="en-US" dirty="0"/>
              <a:t>to go to the next iteration</a:t>
            </a:r>
          </a:p>
          <a:p>
            <a:endParaRPr lang="en-US" dirty="0"/>
          </a:p>
          <a:p>
            <a:r>
              <a:rPr lang="en-GB" dirty="0"/>
              <a:t>LBFGS </a:t>
            </a:r>
            <a:r>
              <a:rPr lang="en-GB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– constructs a </a:t>
            </a:r>
            <a:r>
              <a:rPr lang="en-GB" b="1" i="0" u="none" strike="noStrike" dirty="0">
                <a:solidFill>
                  <a:srgbClr val="040C28"/>
                </a:solidFill>
                <a:effectLst/>
                <a:latin typeface="Google Sans"/>
              </a:rPr>
              <a:t>model function </a:t>
            </a:r>
            <a:r>
              <a:rPr lang="en-GB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around each iterate – simulate the </a:t>
            </a:r>
            <a:r>
              <a:rPr lang="en-GB" b="1" i="0" u="none" strike="noStrike" dirty="0">
                <a:solidFill>
                  <a:srgbClr val="040C28"/>
                </a:solidFill>
                <a:effectLst/>
                <a:latin typeface="Google Sans"/>
              </a:rPr>
              <a:t>second derivative</a:t>
            </a:r>
            <a:r>
              <a:rPr lang="en-GB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 – curvature of the function</a:t>
            </a:r>
          </a:p>
          <a:p>
            <a:endParaRPr lang="en-GB" b="0" i="0" u="none" strike="noStrike" dirty="0">
              <a:solidFill>
                <a:srgbClr val="040C28"/>
              </a:solidFill>
              <a:effectLst/>
              <a:latin typeface="Google Sans"/>
            </a:endParaRPr>
          </a:p>
          <a:p>
            <a:r>
              <a:rPr lang="en-GB" b="0" i="0" u="none" strike="noStrike" dirty="0">
                <a:solidFill>
                  <a:srgbClr val="040C28"/>
                </a:solidFill>
                <a:effectLst/>
                <a:latin typeface="Google Sans"/>
              </a:rPr>
              <a:t>Speed of solutions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537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C21A9-3B4C-91F0-4681-59093E2B3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EE37F6-7F9A-BD6D-56FB-20705D57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A16D22-A997-C535-0EA4-580ECA1514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/>
              <a:t>First optimization problem we aimed to apply these algorithms to:</a:t>
            </a:r>
          </a:p>
          <a:p>
            <a:endParaRPr lang="en-US" b="1" dirty="0"/>
          </a:p>
          <a:p>
            <a:r>
              <a:rPr lang="en-US" b="1" dirty="0"/>
              <a:t>Total GFP yield </a:t>
            </a:r>
            <a:r>
              <a:rPr lang="en-US" dirty="0"/>
              <a:t>– changing DNA, energy and dilution interval</a:t>
            </a:r>
          </a:p>
          <a:p>
            <a:endParaRPr lang="en-US" dirty="0"/>
          </a:p>
          <a:p>
            <a:r>
              <a:rPr lang="en-US" dirty="0"/>
              <a:t>Feed the </a:t>
            </a:r>
            <a:r>
              <a:rPr lang="en-US" b="1" dirty="0"/>
              <a:t>integral of the Gm curve </a:t>
            </a:r>
            <a:r>
              <a:rPr lang="en-US" dirty="0"/>
              <a:t>back into the algorithms</a:t>
            </a:r>
          </a:p>
          <a:p>
            <a:endParaRPr lang="en-US" dirty="0"/>
          </a:p>
          <a:p>
            <a:r>
              <a:rPr lang="en-US" dirty="0"/>
              <a:t>Improving </a:t>
            </a:r>
            <a:r>
              <a:rPr lang="en-US" b="1" dirty="0"/>
              <a:t>bioreactor configuration </a:t>
            </a:r>
            <a:r>
              <a:rPr lang="en-US" dirty="0"/>
              <a:t>and </a:t>
            </a:r>
            <a:r>
              <a:rPr lang="en-US" b="1" dirty="0"/>
              <a:t>maximizing resource efficiency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671A5-D31C-A6BD-D406-BAA7F47F55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F3D9D2-03F7-8D40-90C0-5EE4F0268AB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591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83B95-D7A6-CA6C-6FBE-E3C3E077C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355590-02CA-4AB9-E9A5-C873F1F72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8365C-3D2A-3023-A363-ABB920F4A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C5234D-47E6-8FD3-6215-ABE5E90547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D663EF-5F20-CF31-C7B1-4C488159E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026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AAEBF-08A1-66A1-E870-20D1D835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ADFD94-D373-FC44-AE0A-D35723E3E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7EFD5-CAD6-B114-C2A2-F62DC06BE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4EA45A-EBF2-3B9F-B481-DC76AEE3F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A8312E-EBAB-8CE4-AC24-B3593DD12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84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5BEA24-D2A0-13F3-C54F-26CD14DB6A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508D61-3578-0EC1-E8C3-9E9EEF7344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A5793-667D-23A2-CE3D-2AF7E704C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01BD84-6AC3-23EB-4C75-CA5299B55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B6578-2C80-23D0-ABE7-7DA07D258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01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61A50-D6EC-5EA0-0317-91575CFB9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02F0B-A394-00BC-710E-46DE4208B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FD4458-530C-02C8-CF0A-9FD97D156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890B4-2F66-CE5F-B531-6902B14A5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072A6E-9A92-AABB-08F8-88DF5742C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648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F6BB1-2375-0C84-96E2-CF3B76915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ED004F-22D7-3449-CF1F-6BA88CA1D2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E4BEA1-7B7B-0AA5-30D0-F959AB099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3D8FE7-7A5E-CCB5-3100-AB27DD68C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3BDB22-E18A-5053-4F60-E15CB8B7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24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9E117-394D-AD37-05AA-C9A82F8DB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56F1-992B-4089-BE81-3DCF110540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BE2CAF-13AC-DDB0-4DCE-6E1BFB06A4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37E14F-1675-5D5A-0A27-0947262EC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567B9B-3053-AB12-9559-A92D8A7F6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C06F5C-7EB7-9A5B-E1FF-49DD169E1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338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C3AEB-405E-D9A7-A11F-25AA7286C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47F6F-97AB-39F4-CC64-1384D3AFB5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5D5CBB-7EC7-612A-929A-AFC033979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E53E74-0178-F02F-2DA0-5F563D5E18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46A18-B781-580B-5230-3A25637199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129007-8483-4D90-5075-95BE3067A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99BD84-773A-51A3-0687-4BA567C8C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AE70ACF-8571-4AA4-33FB-CC81DEB0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004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F60A9-8E2B-9EF1-954E-267DCA113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BFC5DF-71C6-2C9E-15BF-F1169A6A5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5B7993-071D-3A48-AA3B-DCE0B0A17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AEBE6E-A02C-059D-87F6-B454659DE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509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9C1B84-31A5-3338-D48E-EB0E47095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87C9CF-8D33-2131-2DFD-A42F9599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8A88A-17B7-F23C-D897-7BEB77DD1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557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F86F3-948A-FFF3-A830-43845C29F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66824-7A1B-A9A4-4DBB-22865D292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8A8A7A-4F1B-7EDA-AEE8-7DF3A839C1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B16A34-F8C2-9859-1694-8EFBC8DAE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2D4307-350D-5F86-BCBC-A5DEBE2CD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4EF3F8-E72E-3CC3-5EA8-E1B496216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429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F9A59-9469-D1F2-D892-3A3642DE1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C4BCC42-E6E5-4496-32CB-08D16446618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04638-A0B5-E93F-92D0-79C3A7863B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45836A-4112-D02B-92FC-3CC471CA4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AE3CD5-59F0-C142-8593-D531ED157782}" type="datetimeFigureOut">
              <a:rPr lang="en-US" smtClean="0"/>
              <a:t>5/4/25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DF1F1-681B-E10A-F0F3-492DCEE8D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B2437-96EA-985C-DAFE-6FB1F59A9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644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7A1D25-A2F7-0342-E984-DC02A6329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371C24-2541-1DA1-53D2-7B1FD60E5B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E66EF-1137-937A-9DC2-954F336F63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CAE3CD5-59F0-C142-8593-D531ED157782}" type="datetimeFigureOut">
              <a:rPr lang="en-US" smtClean="0"/>
              <a:t>5/4/25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394C62-5962-7D1F-36F2-3A1E015827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3B16F-AC05-6455-F98A-0A1CDD7E60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0E68CD-38A8-7A43-BD2F-3F52B40048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040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3.xml"/><Relationship Id="rId13" Type="http://schemas.openxmlformats.org/officeDocument/2006/relationships/customXml" Target="../ink/ink28.xml"/><Relationship Id="rId3" Type="http://schemas.openxmlformats.org/officeDocument/2006/relationships/customXml" Target="../ink/ink21.xml"/><Relationship Id="rId7" Type="http://schemas.openxmlformats.org/officeDocument/2006/relationships/customXml" Target="../ink/ink22.xml"/><Relationship Id="rId12" Type="http://schemas.openxmlformats.org/officeDocument/2006/relationships/customXml" Target="../ink/ink27.xml"/><Relationship Id="rId1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26.xml"/><Relationship Id="rId15" Type="http://schemas.openxmlformats.org/officeDocument/2006/relationships/customXml" Target="../ink/ink30.xml"/><Relationship Id="rId10" Type="http://schemas.openxmlformats.org/officeDocument/2006/relationships/customXml" Target="../ink/ink25.xml"/><Relationship Id="rId9" Type="http://schemas.openxmlformats.org/officeDocument/2006/relationships/customXml" Target="../ink/ink24.xml"/><Relationship Id="rId14" Type="http://schemas.openxmlformats.org/officeDocument/2006/relationships/customXml" Target="../ink/ink2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.xml"/><Relationship Id="rId13" Type="http://schemas.openxmlformats.org/officeDocument/2006/relationships/customXml" Target="../ink/ink40.xml"/><Relationship Id="rId3" Type="http://schemas.openxmlformats.org/officeDocument/2006/relationships/customXml" Target="../ink/ink31.xml"/><Relationship Id="rId7" Type="http://schemas.openxmlformats.org/officeDocument/2006/relationships/customXml" Target="../ink/ink34.xml"/><Relationship Id="rId12" Type="http://schemas.openxmlformats.org/officeDocument/2006/relationships/customXml" Target="../ink/ink39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11" Type="http://schemas.openxmlformats.org/officeDocument/2006/relationships/customXml" Target="../ink/ink38.xml"/><Relationship Id="rId5" Type="http://schemas.openxmlformats.org/officeDocument/2006/relationships/customXml" Target="../ink/ink32.xml"/><Relationship Id="rId15" Type="http://schemas.openxmlformats.org/officeDocument/2006/relationships/image" Target="../media/image21.png"/><Relationship Id="rId10" Type="http://schemas.openxmlformats.org/officeDocument/2006/relationships/customXml" Target="../ink/ink37.xml"/><Relationship Id="rId4" Type="http://schemas.openxmlformats.org/officeDocument/2006/relationships/image" Target="../media/image28.png"/><Relationship Id="rId9" Type="http://schemas.openxmlformats.org/officeDocument/2006/relationships/customXml" Target="../ink/ink36.xml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8.xml"/><Relationship Id="rId18" Type="http://schemas.openxmlformats.org/officeDocument/2006/relationships/image" Target="../media/image11.png"/><Relationship Id="rId3" Type="http://schemas.openxmlformats.org/officeDocument/2006/relationships/customXml" Target="../ink/ink1.xml"/><Relationship Id="rId21" Type="http://schemas.openxmlformats.org/officeDocument/2006/relationships/image" Target="../media/image13.png"/><Relationship Id="rId7" Type="http://schemas.openxmlformats.org/officeDocument/2006/relationships/customXml" Target="../ink/ink2.xml"/><Relationship Id="rId12" Type="http://schemas.openxmlformats.org/officeDocument/2006/relationships/customXml" Target="../ink/ink7.xml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6.xml"/><Relationship Id="rId15" Type="http://schemas.openxmlformats.org/officeDocument/2006/relationships/customXml" Target="../ink/ink10.xml"/><Relationship Id="rId23" Type="http://schemas.openxmlformats.org/officeDocument/2006/relationships/image" Target="../media/image15.png"/><Relationship Id="rId10" Type="http://schemas.openxmlformats.org/officeDocument/2006/relationships/customXml" Target="../ink/ink5.xml"/><Relationship Id="rId19" Type="http://schemas.openxmlformats.org/officeDocument/2006/relationships/image" Target="../media/image12.png"/><Relationship Id="rId9" Type="http://schemas.openxmlformats.org/officeDocument/2006/relationships/customXml" Target="../ink/ink4.xml"/><Relationship Id="rId14" Type="http://schemas.openxmlformats.org/officeDocument/2006/relationships/customXml" Target="../ink/ink9.xml"/><Relationship Id="rId2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customXml" Target="../ink/ink18.xml"/><Relationship Id="rId3" Type="http://schemas.openxmlformats.org/officeDocument/2006/relationships/customXml" Target="../ink/ink11.xml"/><Relationship Id="rId7" Type="http://schemas.openxmlformats.org/officeDocument/2006/relationships/customXml" Target="../ink/ink12.xml"/><Relationship Id="rId12" Type="http://schemas.openxmlformats.org/officeDocument/2006/relationships/customXml" Target="../ink/ink17.xml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customXml" Target="../ink/ink16.xml"/><Relationship Id="rId15" Type="http://schemas.openxmlformats.org/officeDocument/2006/relationships/customXml" Target="../ink/ink20.xml"/><Relationship Id="rId10" Type="http://schemas.openxmlformats.org/officeDocument/2006/relationships/customXml" Target="../ink/ink15.xml"/><Relationship Id="rId9" Type="http://schemas.openxmlformats.org/officeDocument/2006/relationships/customXml" Target="../ink/ink14.xml"/><Relationship Id="rId14" Type="http://schemas.openxmlformats.org/officeDocument/2006/relationships/customXml" Target="../ink/ink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A1C44A-95CB-A4AF-62CF-C4781E22D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0" y="2201369"/>
            <a:ext cx="10909640" cy="1687814"/>
          </a:xfrm>
        </p:spPr>
        <p:txBody>
          <a:bodyPr anchor="b">
            <a:normAutofit fontScale="90000"/>
          </a:bodyPr>
          <a:lstStyle/>
          <a:p>
            <a:r>
              <a:rPr lang="en-GB" sz="5600" b="1" i="0" u="none" strike="noStrike" noProof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Cell-ebrating Efficiency: Optimization Algorithms Meet Biological Systems</a:t>
            </a:r>
            <a:endParaRPr lang="en-GB" sz="5600" b="1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74616-69A8-FCB2-F1F3-869C5D3710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0" y="4525504"/>
            <a:ext cx="10909643" cy="1966807"/>
          </a:xfrm>
        </p:spPr>
        <p:txBody>
          <a:bodyPr anchor="t">
            <a:normAutofit/>
          </a:bodyPr>
          <a:lstStyle/>
          <a:p>
            <a:r>
              <a:rPr lang="en-GB" sz="2600" b="1" noProof="1"/>
              <a:t>Malachy McEvoy</a:t>
            </a:r>
            <a:endParaRPr lang="en-GB" sz="2600" noProof="1"/>
          </a:p>
          <a:p>
            <a:endParaRPr lang="en-GB" sz="2600" noProof="1"/>
          </a:p>
          <a:p>
            <a:endParaRPr lang="en-GB" sz="2600" noProof="1"/>
          </a:p>
          <a:p>
            <a:r>
              <a:rPr lang="en-GB" sz="1900" noProof="1"/>
              <a:t>Supervision by Dr. Andrea Weisse &amp; Christoph Wagner</a:t>
            </a:r>
          </a:p>
        </p:txBody>
      </p:sp>
      <p:pic>
        <p:nvPicPr>
          <p:cNvPr id="4" name="Picture 3" descr="A logo for the university of ed&#10;&#10;AI-generated content may be incorrect.">
            <a:extLst>
              <a:ext uri="{FF2B5EF4-FFF2-40B4-BE49-F238E27FC236}">
                <a16:creationId xmlns:a16="http://schemas.microsoft.com/office/drawing/2014/main" id="{163B81BF-5072-34BA-D345-A78B348A4C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600" b="20597"/>
          <a:stretch/>
        </p:blipFill>
        <p:spPr>
          <a:xfrm>
            <a:off x="3012797" y="178231"/>
            <a:ext cx="6161807" cy="1749487"/>
          </a:xfrm>
          <a:prstGeom prst="rect">
            <a:avLst/>
          </a:prstGeom>
        </p:spPr>
      </p:pic>
      <p:sp>
        <p:nvSpPr>
          <p:cNvPr id="25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</p:spTree>
    <p:extLst>
      <p:ext uri="{BB962C8B-B14F-4D97-AF65-F5344CB8AC3E}">
        <p14:creationId xmlns:p14="http://schemas.microsoft.com/office/powerpoint/2010/main" val="1473301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FD47F4-7F6B-06F2-D063-36D11E78A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292A5-F819-3B90-4A3D-F5A42DA0A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999"/>
            <a:ext cx="10515600" cy="9220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Changing DNA and energy to maximise total yield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57124E5-5FFE-AAE6-016E-AEA59F3BA83A}"/>
                  </a:ext>
                </a:extLst>
              </p14:cNvPr>
              <p14:cNvContentPartPr/>
              <p14:nvPr/>
            </p14:nvContentPartPr>
            <p14:xfrm>
              <a:off x="10546619" y="6972637"/>
              <a:ext cx="13486" cy="1348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01516A-D3CC-2CE2-0B1A-B305C7CE0E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72319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BE4C08A-8C3C-D6DA-BA16-F24E0C86FB1D}"/>
                  </a:ext>
                </a:extLst>
              </p14:cNvPr>
              <p14:cNvContentPartPr/>
              <p14:nvPr/>
            </p14:nvContentPartPr>
            <p14:xfrm>
              <a:off x="10587080" y="6986124"/>
              <a:ext cx="13486" cy="1348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F7D687-6062-3AFE-8787-726EC34326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12780" y="631182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685E37E-98D4-4160-D634-577FB17FB803}"/>
                  </a:ext>
                </a:extLst>
              </p14:cNvPr>
              <p14:cNvContentPartPr/>
              <p14:nvPr/>
            </p14:nvContentPartPr>
            <p14:xfrm>
              <a:off x="10641026" y="6999610"/>
              <a:ext cx="13486" cy="1348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E926C2A-1CA4-CE40-56D6-24B4045E62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66726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4F3E369-B8CD-AC24-0DCA-B3DA041E2168}"/>
                  </a:ext>
                </a:extLst>
              </p14:cNvPr>
              <p14:cNvContentPartPr/>
              <p14:nvPr/>
            </p14:nvContentPartPr>
            <p14:xfrm>
              <a:off x="10654513" y="6945664"/>
              <a:ext cx="13486" cy="1348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C2F440-815E-C9F4-7D44-B331E00C3C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0213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46B59A4-2FD2-5FA8-0F1B-36449FDA5E41}"/>
                  </a:ext>
                </a:extLst>
              </p14:cNvPr>
              <p14:cNvContentPartPr/>
              <p14:nvPr/>
            </p14:nvContentPartPr>
            <p14:xfrm>
              <a:off x="10668000" y="6945664"/>
              <a:ext cx="13486" cy="1348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6554B6C-8C3E-AE02-1004-49848128E3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93700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04892DC-4CAE-5E10-398D-90F033D8443D}"/>
                  </a:ext>
                </a:extLst>
              </p14:cNvPr>
              <p14:cNvContentPartPr/>
              <p14:nvPr/>
            </p14:nvContentPartPr>
            <p14:xfrm>
              <a:off x="10627540" y="6972637"/>
              <a:ext cx="13486" cy="1348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A6FB2E1-68DE-9408-FA16-6F26010C8F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53240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B0259A3-9571-4BA4-6129-C9FC15EE06CE}"/>
                  </a:ext>
                </a:extLst>
              </p14:cNvPr>
              <p14:cNvContentPartPr/>
              <p14:nvPr/>
            </p14:nvContentPartPr>
            <p14:xfrm>
              <a:off x="10694973" y="6932177"/>
              <a:ext cx="13486" cy="1348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900A58A-1CF9-2371-2B0E-466BC1F01D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673" y="625787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A11B4F4-C0AD-5CFF-52EF-46BB8372B7F7}"/>
                  </a:ext>
                </a:extLst>
              </p14:cNvPr>
              <p14:cNvContentPartPr/>
              <p14:nvPr/>
            </p14:nvContentPartPr>
            <p14:xfrm>
              <a:off x="10789380" y="6905203"/>
              <a:ext cx="13486" cy="13486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65598E6-1997-8E74-AF08-8509CD160F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15080" y="6230903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DFB135A1-EB3B-FF3F-7C27-120A77D989AC}"/>
                  </a:ext>
                </a:extLst>
              </p14:cNvPr>
              <p14:cNvContentPartPr/>
              <p14:nvPr/>
            </p14:nvContentPartPr>
            <p14:xfrm>
              <a:off x="10829841" y="6999610"/>
              <a:ext cx="13486" cy="1348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FC03480-8C44-7C09-143E-5516BE9833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5541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B406415-9721-294C-FE99-FF6A1B5F159E}"/>
                  </a:ext>
                </a:extLst>
              </p14:cNvPr>
              <p14:cNvContentPartPr/>
              <p14:nvPr/>
            </p14:nvContentPartPr>
            <p14:xfrm>
              <a:off x="10721947" y="7013097"/>
              <a:ext cx="13486" cy="1348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F6DE983-DD96-8705-840F-96A2ABF446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47647" y="6338797"/>
                <a:ext cx="1348600" cy="13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D648D33-E28A-409D-24B7-457815EE89EB}"/>
              </a:ext>
            </a:extLst>
          </p:cNvPr>
          <p:cNvGrpSpPr/>
          <p:nvPr/>
        </p:nvGrpSpPr>
        <p:grpSpPr>
          <a:xfrm>
            <a:off x="15498" y="1629540"/>
            <a:ext cx="5539479" cy="4401518"/>
            <a:chOff x="320561" y="1342822"/>
            <a:chExt cx="5539479" cy="440151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2ED6B4C-57B5-5DC3-8EEA-F6F6C1697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l="4435" b="5744"/>
            <a:stretch/>
          </p:blipFill>
          <p:spPr>
            <a:xfrm>
              <a:off x="728420" y="1856483"/>
              <a:ext cx="5131620" cy="3374196"/>
            </a:xfrm>
            <a:prstGeom prst="rect">
              <a:avLst/>
            </a:prstGeom>
            <a:ln>
              <a:noFill/>
            </a:ln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47C733A-B73B-913C-4931-A25C13164CD0}"/>
                </a:ext>
              </a:extLst>
            </p:cNvPr>
            <p:cNvSpPr txBox="1"/>
            <p:nvPr/>
          </p:nvSpPr>
          <p:spPr>
            <a:xfrm>
              <a:off x="658678" y="1487150"/>
              <a:ext cx="5201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Effect of energy concentration on total GFP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F7D4DBB-4643-E1F9-C893-B6C5A79D6CA3}"/>
                </a:ext>
              </a:extLst>
            </p:cNvPr>
            <p:cNvSpPr txBox="1"/>
            <p:nvPr/>
          </p:nvSpPr>
          <p:spPr>
            <a:xfrm rot="16200000">
              <a:off x="-1680143" y="3343526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Total GFP concentration (µM)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953674A-6BCC-5408-5520-F4C7404D2C17}"/>
                </a:ext>
              </a:extLst>
            </p:cNvPr>
            <p:cNvSpPr txBox="1"/>
            <p:nvPr/>
          </p:nvSpPr>
          <p:spPr>
            <a:xfrm>
              <a:off x="1093471" y="5170795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Energy Concentration (µM)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0E304BB-BD87-729B-7E14-A670368427B1}"/>
              </a:ext>
            </a:extLst>
          </p:cNvPr>
          <p:cNvGrpSpPr/>
          <p:nvPr/>
        </p:nvGrpSpPr>
        <p:grpSpPr>
          <a:xfrm>
            <a:off x="6397851" y="1629540"/>
            <a:ext cx="5528459" cy="4401518"/>
            <a:chOff x="6173275" y="1342822"/>
            <a:chExt cx="5528459" cy="440151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EA73723-BF8C-EE75-80BF-F5876837D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rcRect l="3387" b="5744"/>
            <a:stretch/>
          </p:blipFill>
          <p:spPr>
            <a:xfrm>
              <a:off x="6513858" y="1856482"/>
              <a:ext cx="5187876" cy="3374197"/>
            </a:xfrm>
            <a:prstGeom prst="rect">
              <a:avLst/>
            </a:prstGeom>
            <a:ln>
              <a:noFill/>
            </a:ln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35FC685-E967-FF45-2460-EBDCA57648F2}"/>
                </a:ext>
              </a:extLst>
            </p:cNvPr>
            <p:cNvSpPr txBox="1"/>
            <p:nvPr/>
          </p:nvSpPr>
          <p:spPr>
            <a:xfrm>
              <a:off x="6500372" y="1461739"/>
              <a:ext cx="52013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Effect of DNA concentration on total GFP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4B2CE9-4992-6CCA-FA78-F2F524943EAF}"/>
                </a:ext>
              </a:extLst>
            </p:cNvPr>
            <p:cNvSpPr txBox="1"/>
            <p:nvPr/>
          </p:nvSpPr>
          <p:spPr>
            <a:xfrm>
              <a:off x="6907037" y="5176534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DNA Concentration (µM)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AC96A69-C890-C35F-C2D3-AB6F24D492B3}"/>
                </a:ext>
              </a:extLst>
            </p:cNvPr>
            <p:cNvSpPr txBox="1"/>
            <p:nvPr/>
          </p:nvSpPr>
          <p:spPr>
            <a:xfrm rot="16200000">
              <a:off x="4172571" y="3343526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Total GFP concentration (µM)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1FE742A-87EC-494B-3DAC-146AE91BECF8}"/>
              </a:ext>
            </a:extLst>
          </p:cNvPr>
          <p:cNvCxnSpPr/>
          <p:nvPr/>
        </p:nvCxnSpPr>
        <p:spPr>
          <a:xfrm flipH="1" flipV="1">
            <a:off x="3029919" y="2456481"/>
            <a:ext cx="883403" cy="972519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045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8E279-2B67-30EB-48AF-0758C84D08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59A89-FC13-9943-4B44-16885AB9A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275"/>
            <a:ext cx="10515600" cy="9220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Changing dilution interval to maximize total yield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0FE6EC4-05BE-CF83-5D40-0609252FDC52}"/>
                  </a:ext>
                </a:extLst>
              </p14:cNvPr>
              <p14:cNvContentPartPr/>
              <p14:nvPr/>
            </p14:nvContentPartPr>
            <p14:xfrm>
              <a:off x="10546619" y="6972637"/>
              <a:ext cx="13486" cy="1348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0FE6EC4-05BE-CF83-5D40-0609252FDC5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72319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26EC6C0-9ECF-6358-229D-10D9131E95BD}"/>
                  </a:ext>
                </a:extLst>
              </p14:cNvPr>
              <p14:cNvContentPartPr/>
              <p14:nvPr/>
            </p14:nvContentPartPr>
            <p14:xfrm>
              <a:off x="10587080" y="6986124"/>
              <a:ext cx="13486" cy="1348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26EC6C0-9ECF-6358-229D-10D9131E95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12780" y="631182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350C94B-52E5-E194-9FB5-3A516D0488A3}"/>
                  </a:ext>
                </a:extLst>
              </p14:cNvPr>
              <p14:cNvContentPartPr/>
              <p14:nvPr/>
            </p14:nvContentPartPr>
            <p14:xfrm>
              <a:off x="10641026" y="6999610"/>
              <a:ext cx="13486" cy="1348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350C94B-52E5-E194-9FB5-3A516D0488A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66726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B990000-95D8-2C6C-7E81-79205E5A97C4}"/>
                  </a:ext>
                </a:extLst>
              </p14:cNvPr>
              <p14:cNvContentPartPr/>
              <p14:nvPr/>
            </p14:nvContentPartPr>
            <p14:xfrm>
              <a:off x="10654513" y="6945664"/>
              <a:ext cx="13486" cy="1348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B990000-95D8-2C6C-7E81-79205E5A97C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80213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BD74865-B120-2001-9B06-25A8C11ECE5A}"/>
                  </a:ext>
                </a:extLst>
              </p14:cNvPr>
              <p14:cNvContentPartPr/>
              <p14:nvPr/>
            </p14:nvContentPartPr>
            <p14:xfrm>
              <a:off x="10668000" y="6945664"/>
              <a:ext cx="13486" cy="1348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BD74865-B120-2001-9B06-25A8C11ECE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93700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46BBA11-FB99-061A-E8CF-18540FD9D051}"/>
                  </a:ext>
                </a:extLst>
              </p14:cNvPr>
              <p14:cNvContentPartPr/>
              <p14:nvPr/>
            </p14:nvContentPartPr>
            <p14:xfrm>
              <a:off x="10627540" y="6972637"/>
              <a:ext cx="13486" cy="1348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46BBA11-FB99-061A-E8CF-18540FD9D05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53240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5828FBA-12A4-88B9-762F-BEBFFDC17A33}"/>
                  </a:ext>
                </a:extLst>
              </p14:cNvPr>
              <p14:cNvContentPartPr/>
              <p14:nvPr/>
            </p14:nvContentPartPr>
            <p14:xfrm>
              <a:off x="10694973" y="6932177"/>
              <a:ext cx="13486" cy="1348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5828FBA-12A4-88B9-762F-BEBFFDC17A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20673" y="625787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1E64FB1-487B-46BB-DE2F-06C3BF11820B}"/>
                  </a:ext>
                </a:extLst>
              </p14:cNvPr>
              <p14:cNvContentPartPr/>
              <p14:nvPr/>
            </p14:nvContentPartPr>
            <p14:xfrm>
              <a:off x="10789380" y="6905203"/>
              <a:ext cx="13486" cy="13486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1E64FB1-487B-46BB-DE2F-06C3BF1182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15080" y="6230903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3C506AE-28B7-6645-FCDB-EA047BADBC1A}"/>
                  </a:ext>
                </a:extLst>
              </p14:cNvPr>
              <p14:cNvContentPartPr/>
              <p14:nvPr/>
            </p14:nvContentPartPr>
            <p14:xfrm>
              <a:off x="10829841" y="6999610"/>
              <a:ext cx="13486" cy="1348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3C506AE-28B7-6645-FCDB-EA047BADBC1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55541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C02DE21-1D92-C35B-0679-CAADC6D0BD1D}"/>
                  </a:ext>
                </a:extLst>
              </p14:cNvPr>
              <p14:cNvContentPartPr/>
              <p14:nvPr/>
            </p14:nvContentPartPr>
            <p14:xfrm>
              <a:off x="10721947" y="7013097"/>
              <a:ext cx="13486" cy="1348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C02DE21-1D92-C35B-0679-CAADC6D0BD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47647" y="6338797"/>
                <a:ext cx="1348600" cy="1348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6" name="Group 25">
            <a:extLst>
              <a:ext uri="{FF2B5EF4-FFF2-40B4-BE49-F238E27FC236}">
                <a16:creationId xmlns:a16="http://schemas.microsoft.com/office/drawing/2014/main" id="{7D46625C-6081-FE41-D895-B9C9E4196F9C}"/>
              </a:ext>
            </a:extLst>
          </p:cNvPr>
          <p:cNvGrpSpPr/>
          <p:nvPr/>
        </p:nvGrpSpPr>
        <p:grpSpPr>
          <a:xfrm>
            <a:off x="6541118" y="1103805"/>
            <a:ext cx="5650882" cy="4722707"/>
            <a:chOff x="6541118" y="1341339"/>
            <a:chExt cx="5650882" cy="472270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6498E1E-7AC8-77E5-9C26-D5185F3694DC}"/>
                </a:ext>
              </a:extLst>
            </p:cNvPr>
            <p:cNvSpPr txBox="1"/>
            <p:nvPr/>
          </p:nvSpPr>
          <p:spPr>
            <a:xfrm>
              <a:off x="7809548" y="1341339"/>
              <a:ext cx="36827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Energy concentration over time at different dilution intervals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93A2B43-5387-737C-FB26-C3C39844E294}"/>
                </a:ext>
              </a:extLst>
            </p:cNvPr>
            <p:cNvSpPr txBox="1"/>
            <p:nvPr/>
          </p:nvSpPr>
          <p:spPr>
            <a:xfrm rot="16200000">
              <a:off x="4540414" y="3621964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Energy Concentration (µM)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F0595384-1DF9-7028-1821-E4C28EBC8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2908" r="49810" b="5260"/>
            <a:stretch/>
          </p:blipFill>
          <p:spPr>
            <a:xfrm>
              <a:off x="6941228" y="1985245"/>
              <a:ext cx="4551066" cy="3745648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906A4F1-7022-77C9-C020-A5A236D9BF1C}"/>
                </a:ext>
              </a:extLst>
            </p:cNvPr>
            <p:cNvSpPr txBox="1"/>
            <p:nvPr/>
          </p:nvSpPr>
          <p:spPr>
            <a:xfrm>
              <a:off x="7288651" y="5663936"/>
              <a:ext cx="49033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Time (hours)</a:t>
              </a:r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82F177D0-DF48-A957-8EC3-BAEB4BD3DD6C}"/>
              </a:ext>
            </a:extLst>
          </p:cNvPr>
          <p:cNvSpPr txBox="1">
            <a:spLocks/>
          </p:cNvSpPr>
          <p:nvPr/>
        </p:nvSpPr>
        <p:spPr>
          <a:xfrm>
            <a:off x="838200" y="5862255"/>
            <a:ext cx="1051560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Gradient-based algorithms struggled due to the discrete nature of the dilution interval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B63D3C4-0AA3-23CD-4F34-2F595C58F3E1}"/>
              </a:ext>
            </a:extLst>
          </p:cNvPr>
          <p:cNvGrpSpPr/>
          <p:nvPr/>
        </p:nvGrpSpPr>
        <p:grpSpPr>
          <a:xfrm>
            <a:off x="235209" y="1383726"/>
            <a:ext cx="5240858" cy="4401518"/>
            <a:chOff x="235209" y="1383726"/>
            <a:chExt cx="5240858" cy="440151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90F5F05-1665-FC17-7C7F-E1257934637B}"/>
                </a:ext>
              </a:extLst>
            </p:cNvPr>
            <p:cNvGrpSpPr/>
            <p:nvPr/>
          </p:nvGrpSpPr>
          <p:grpSpPr>
            <a:xfrm>
              <a:off x="235209" y="1383726"/>
              <a:ext cx="5240858" cy="4401518"/>
              <a:chOff x="707907" y="1329375"/>
              <a:chExt cx="5240858" cy="440151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D61784CE-1833-38B5-4CD1-178335D8B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rcRect l="3765" b="5839"/>
              <a:stretch/>
            </p:blipFill>
            <p:spPr>
              <a:xfrm>
                <a:off x="1030636" y="1991581"/>
                <a:ext cx="4918129" cy="32081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3CF7749-088B-A48E-0B5D-CC0C74191853}"/>
                  </a:ext>
                </a:extLst>
              </p:cNvPr>
              <p:cNvSpPr txBox="1"/>
              <p:nvPr/>
            </p:nvSpPr>
            <p:spPr>
              <a:xfrm>
                <a:off x="1030636" y="1541394"/>
                <a:ext cx="49033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Effect of dilution interval on total GFP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8EE287B-5150-6A84-1FDC-4E56362BC81E}"/>
                  </a:ext>
                </a:extLst>
              </p:cNvPr>
              <p:cNvSpPr txBox="1"/>
              <p:nvPr/>
            </p:nvSpPr>
            <p:spPr>
              <a:xfrm>
                <a:off x="1030636" y="5116551"/>
                <a:ext cx="49033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Dilution interval (minutes)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D49DB73-06FE-193D-FE91-B0AB1E55C058}"/>
                  </a:ext>
                </a:extLst>
              </p:cNvPr>
              <p:cNvSpPr txBox="1"/>
              <p:nvPr/>
            </p:nvSpPr>
            <p:spPr>
              <a:xfrm rot="16200000">
                <a:off x="-1292797" y="3330079"/>
                <a:ext cx="4401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Total GFP Produced (µM)</a:t>
                </a:r>
              </a:p>
            </p:txBody>
          </p:sp>
        </p:grpSp>
        <p:sp>
          <p:nvSpPr>
            <p:cNvPr id="3" name="5-point Star 2">
              <a:extLst>
                <a:ext uri="{FF2B5EF4-FFF2-40B4-BE49-F238E27FC236}">
                  <a16:creationId xmlns:a16="http://schemas.microsoft.com/office/drawing/2014/main" id="{45B6DDA9-0BCE-8526-4DEF-69E298D039E8}"/>
                </a:ext>
              </a:extLst>
            </p:cNvPr>
            <p:cNvSpPr/>
            <p:nvPr/>
          </p:nvSpPr>
          <p:spPr>
            <a:xfrm>
              <a:off x="2083072" y="2165254"/>
              <a:ext cx="127136" cy="12184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5934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AB689-3D0D-CBFE-EF07-86E426615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>
            <a:extLst>
              <a:ext uri="{FF2B5EF4-FFF2-40B4-BE49-F238E27FC236}">
                <a16:creationId xmlns:a16="http://schemas.microsoft.com/office/drawing/2014/main" id="{2535F6A2-898B-02B9-034E-B829AA1BFB07}"/>
              </a:ext>
            </a:extLst>
          </p:cNvPr>
          <p:cNvSpPr/>
          <p:nvPr/>
        </p:nvSpPr>
        <p:spPr>
          <a:xfrm>
            <a:off x="6927741" y="1322480"/>
            <a:ext cx="5101527" cy="5175488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noProof="1">
                <a:latin typeface="Calibri" panose="020F0502020204030204" pitchFamily="34" charset="0"/>
                <a:cs typeface="Calibri" panose="020F0502020204030204" pitchFamily="34" charset="0"/>
              </a:rPr>
              <a:t>Signal-to-noise ratio for diagnostic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noProof="1">
                <a:latin typeface="Calibri" panose="020F0502020204030204" pitchFamily="34" charset="0"/>
                <a:cs typeface="Calibri" panose="020F0502020204030204" pitchFamily="34" charset="0"/>
              </a:rPr>
              <a:t>Detection of biomarkers and pathogens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noProof="1">
                <a:latin typeface="Calibri" panose="020F0502020204030204" pitchFamily="34" charset="0"/>
                <a:cs typeface="Calibri" panose="020F0502020204030204" pitchFamily="34" charset="0"/>
              </a:rPr>
              <a:t>Measurable signals for high-throughput screening applications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D1B30A6-6ECB-ED45-2484-9E4EDCAAB048}"/>
              </a:ext>
            </a:extLst>
          </p:cNvPr>
          <p:cNvSpPr txBox="1">
            <a:spLocks/>
          </p:cNvSpPr>
          <p:nvPr/>
        </p:nvSpPr>
        <p:spPr>
          <a:xfrm>
            <a:off x="838200" y="129430"/>
            <a:ext cx="1051560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Maximizing the peak GFP concentration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BDE3021-F07A-5662-DB17-F07658199BFE}"/>
              </a:ext>
            </a:extLst>
          </p:cNvPr>
          <p:cNvGrpSpPr/>
          <p:nvPr/>
        </p:nvGrpSpPr>
        <p:grpSpPr>
          <a:xfrm>
            <a:off x="162732" y="1322480"/>
            <a:ext cx="6765009" cy="4904508"/>
            <a:chOff x="90187" y="1220399"/>
            <a:chExt cx="5403273" cy="377616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B144C5-4E64-D2D2-CFFA-6AF5DB380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-3377" b="-191"/>
            <a:stretch/>
          </p:blipFill>
          <p:spPr>
            <a:xfrm>
              <a:off x="90187" y="1220399"/>
              <a:ext cx="5403273" cy="377616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226D399-960A-01C0-3ADD-73C826A2470B}"/>
                    </a:ext>
                  </a:extLst>
                </p:cNvPr>
                <p:cNvSpPr txBox="1"/>
                <p:nvPr/>
              </p:nvSpPr>
              <p:spPr>
                <a:xfrm>
                  <a:off x="1928880" y="2838609"/>
                  <a:ext cx="1495497" cy="707696"/>
                </a:xfrm>
                <a:prstGeom prst="cloud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sz="2400" b="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b="0" i="0" noProof="1" dirty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lim>
                            </m:limLow>
                          </m:fName>
                          <m:e>
                            <m:sSub>
                              <m:sSubPr>
                                <m:ctrl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d>
                                  <m:dPr>
                                    <m:ctrlPr>
                                      <a:rPr lang="en-GB" sz="2400" b="0" i="1" noProof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2400" b="0" i="1" noProof="1" dirty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GB" sz="2400" b="0" noProof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B226D399-960A-01C0-3ADD-73C826A247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28880" y="2838609"/>
                  <a:ext cx="1495497" cy="707696"/>
                </a:xfrm>
                <a:prstGeom prst="cloud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0817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886B8-356E-087F-3EA6-6E214D192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63BA233-B451-2E8B-2EB5-2A8173E0148D}"/>
              </a:ext>
            </a:extLst>
          </p:cNvPr>
          <p:cNvSpPr txBox="1">
            <a:spLocks/>
          </p:cNvSpPr>
          <p:nvPr/>
        </p:nvSpPr>
        <p:spPr>
          <a:xfrm>
            <a:off x="838200" y="129430"/>
            <a:ext cx="1051560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Changing dilution interval to maximize peak GFP conc.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17FE0B6-D6E3-EFD3-2DC3-F7BE655258FB}"/>
              </a:ext>
            </a:extLst>
          </p:cNvPr>
          <p:cNvGrpSpPr/>
          <p:nvPr/>
        </p:nvGrpSpPr>
        <p:grpSpPr>
          <a:xfrm>
            <a:off x="6374494" y="1476981"/>
            <a:ext cx="5000959" cy="5022715"/>
            <a:chOff x="6352841" y="1193347"/>
            <a:chExt cx="5000959" cy="5022715"/>
          </a:xfrm>
        </p:grpSpPr>
        <p:pic>
          <p:nvPicPr>
            <p:cNvPr id="14" name="Picture 13" descr="A graph of different colored lines&#10;&#10;AI-generated content may be incorrect.">
              <a:extLst>
                <a:ext uri="{FF2B5EF4-FFF2-40B4-BE49-F238E27FC236}">
                  <a16:creationId xmlns:a16="http://schemas.microsoft.com/office/drawing/2014/main" id="{594F8346-DC84-93D3-7E43-C494803165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761" b="7570"/>
            <a:stretch/>
          </p:blipFill>
          <p:spPr>
            <a:xfrm>
              <a:off x="6757261" y="1864312"/>
              <a:ext cx="4596539" cy="4068421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0AB5D5-146C-1C89-76B1-B084AB17CBDF}"/>
                </a:ext>
              </a:extLst>
            </p:cNvPr>
            <p:cNvSpPr txBox="1"/>
            <p:nvPr/>
          </p:nvSpPr>
          <p:spPr>
            <a:xfrm>
              <a:off x="6952282" y="1193347"/>
              <a:ext cx="43798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GFP concentration over time at different dilution intervals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90632C6-C2C7-7F90-B00B-042763A6D16C}"/>
                </a:ext>
              </a:extLst>
            </p:cNvPr>
            <p:cNvSpPr txBox="1"/>
            <p:nvPr/>
          </p:nvSpPr>
          <p:spPr>
            <a:xfrm rot="16200000">
              <a:off x="4352137" y="3698467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GFP Concentration (µM)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DE157D-6FC4-57D7-0024-C23BC21E0D3A}"/>
                </a:ext>
              </a:extLst>
            </p:cNvPr>
            <p:cNvSpPr txBox="1"/>
            <p:nvPr/>
          </p:nvSpPr>
          <p:spPr>
            <a:xfrm>
              <a:off x="6952282" y="5815952"/>
              <a:ext cx="4401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noProof="1">
                  <a:latin typeface="Calibri" panose="020F0502020204030204" pitchFamily="34" charset="0"/>
                  <a:cs typeface="Calibri" panose="020F0502020204030204" pitchFamily="34" charset="0"/>
                </a:rPr>
                <a:t>Time (hours)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C6C0B5F-15C9-6C33-7EB1-9AF4304E6C18}"/>
              </a:ext>
            </a:extLst>
          </p:cNvPr>
          <p:cNvGrpSpPr/>
          <p:nvPr/>
        </p:nvGrpSpPr>
        <p:grpSpPr>
          <a:xfrm>
            <a:off x="115987" y="1552004"/>
            <a:ext cx="5823501" cy="4755461"/>
            <a:chOff x="115987" y="1552004"/>
            <a:chExt cx="5823501" cy="475546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38C79C4-617E-95BE-00BB-059DE4E5A05A}"/>
                </a:ext>
              </a:extLst>
            </p:cNvPr>
            <p:cNvGrpSpPr/>
            <p:nvPr/>
          </p:nvGrpSpPr>
          <p:grpSpPr>
            <a:xfrm>
              <a:off x="115987" y="1552004"/>
              <a:ext cx="5823501" cy="4755461"/>
              <a:chOff x="272499" y="1263767"/>
              <a:chExt cx="5823501" cy="4755461"/>
            </a:xfrm>
          </p:grpSpPr>
          <p:pic>
            <p:nvPicPr>
              <p:cNvPr id="5" name="Picture 4" descr="A graph with a line&#10;&#10;AI-generated content may be incorrect.">
                <a:extLst>
                  <a:ext uri="{FF2B5EF4-FFF2-40B4-BE49-F238E27FC236}">
                    <a16:creationId xmlns:a16="http://schemas.microsoft.com/office/drawing/2014/main" id="{A76BB792-1DB0-BEE6-EBA5-527379F0A9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4231" b="5916"/>
              <a:stretch/>
            </p:blipFill>
            <p:spPr>
              <a:xfrm>
                <a:off x="674764" y="1929538"/>
                <a:ext cx="5421236" cy="3550556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EF969D5-6068-6DD6-B580-047004495238}"/>
                  </a:ext>
                </a:extLst>
              </p:cNvPr>
              <p:cNvSpPr txBox="1"/>
              <p:nvPr/>
            </p:nvSpPr>
            <p:spPr>
              <a:xfrm>
                <a:off x="1140609" y="1263767"/>
                <a:ext cx="4647724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Effect of dilution interval (τ) on the peak GFP concentration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C61835F-C1AA-A6A8-C00C-582F828B3E0B}"/>
                  </a:ext>
                </a:extLst>
              </p:cNvPr>
              <p:cNvSpPr txBox="1"/>
              <p:nvPr/>
            </p:nvSpPr>
            <p:spPr>
              <a:xfrm rot="16200000">
                <a:off x="-1728205" y="3618414"/>
                <a:ext cx="4401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Peak GFP Concentration (µM)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FFA44FB-EE12-D704-7CBF-9A165896D775}"/>
                  </a:ext>
                </a:extLst>
              </p:cNvPr>
              <p:cNvSpPr txBox="1"/>
              <p:nvPr/>
            </p:nvSpPr>
            <p:spPr>
              <a:xfrm>
                <a:off x="1311966" y="5401225"/>
                <a:ext cx="4401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Dilution interval (minutes)</a:t>
                </a:r>
              </a:p>
            </p:txBody>
          </p:sp>
        </p:grpSp>
        <p:sp>
          <p:nvSpPr>
            <p:cNvPr id="2" name="5-point Star 1">
              <a:extLst>
                <a:ext uri="{FF2B5EF4-FFF2-40B4-BE49-F238E27FC236}">
                  <a16:creationId xmlns:a16="http://schemas.microsoft.com/office/drawing/2014/main" id="{959EDA75-0129-0153-CB59-14B77BA2E858}"/>
                </a:ext>
              </a:extLst>
            </p:cNvPr>
            <p:cNvSpPr/>
            <p:nvPr/>
          </p:nvSpPr>
          <p:spPr>
            <a:xfrm>
              <a:off x="5598827" y="2348903"/>
              <a:ext cx="127136" cy="12184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3421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913C98-BBF2-C04A-091A-18A9898F5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E992A-85DD-A3DC-621A-59190D693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0771A6-F21B-0E66-8377-01A1E11026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6" r="176"/>
          <a:stretch/>
        </p:blipFill>
        <p:spPr>
          <a:xfrm>
            <a:off x="204992" y="1545948"/>
            <a:ext cx="6337757" cy="445207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6BF23FC-0F16-77A0-867C-B2E234B7D806}"/>
              </a:ext>
            </a:extLst>
          </p:cNvPr>
          <p:cNvSpPr txBox="1">
            <a:spLocks/>
          </p:cNvSpPr>
          <p:nvPr/>
        </p:nvSpPr>
        <p:spPr>
          <a:xfrm>
            <a:off x="838200" y="129430"/>
            <a:ext cx="1051560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Cell-free optimization: steady-state</a:t>
            </a:r>
          </a:p>
        </p:txBody>
      </p:sp>
      <p:sp>
        <p:nvSpPr>
          <p:cNvPr id="11" name="Cloud 10">
            <a:extLst>
              <a:ext uri="{FF2B5EF4-FFF2-40B4-BE49-F238E27FC236}">
                <a16:creationId xmlns:a16="http://schemas.microsoft.com/office/drawing/2014/main" id="{E347B602-60D1-CCD3-D367-DD922040B640}"/>
              </a:ext>
            </a:extLst>
          </p:cNvPr>
          <p:cNvSpPr/>
          <p:nvPr/>
        </p:nvSpPr>
        <p:spPr>
          <a:xfrm flipH="1">
            <a:off x="6493110" y="1180930"/>
            <a:ext cx="5493897" cy="5547640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Minimizing reactor ‘downtime’ and reducing batch length</a:t>
            </a:r>
          </a:p>
          <a:p>
            <a:endParaRPr lang="en-GB" sz="24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Importance of speed in diagnostic applications</a:t>
            </a:r>
          </a:p>
          <a:p>
            <a:endParaRPr lang="en-GB" sz="24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System robustness</a:t>
            </a:r>
          </a:p>
        </p:txBody>
      </p:sp>
    </p:spTree>
    <p:extLst>
      <p:ext uri="{BB962C8B-B14F-4D97-AF65-F5344CB8AC3E}">
        <p14:creationId xmlns:p14="http://schemas.microsoft.com/office/powerpoint/2010/main" val="2475098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40A2A5-987E-F8C8-35C6-B89F65EFF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FA6DE-0D0A-A5D6-79AD-32FD76314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69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1F36B50-2513-9275-0717-0B0B123BFDE1}"/>
              </a:ext>
            </a:extLst>
          </p:cNvPr>
          <p:cNvSpPr txBox="1">
            <a:spLocks/>
          </p:cNvSpPr>
          <p:nvPr/>
        </p:nvSpPr>
        <p:spPr>
          <a:xfrm>
            <a:off x="572125" y="136925"/>
            <a:ext cx="1104775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do we detect when the system is at steady state?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DF8AA7C-C899-CF14-ECCC-0FBBCEF47BB8}"/>
              </a:ext>
            </a:extLst>
          </p:cNvPr>
          <p:cNvGrpSpPr/>
          <p:nvPr/>
        </p:nvGrpSpPr>
        <p:grpSpPr>
          <a:xfrm>
            <a:off x="168610" y="1156704"/>
            <a:ext cx="8237124" cy="5452892"/>
            <a:chOff x="168610" y="1156704"/>
            <a:chExt cx="8237124" cy="5452892"/>
          </a:xfrm>
        </p:grpSpPr>
        <p:pic>
          <p:nvPicPr>
            <p:cNvPr id="5" name="Picture 4" descr="A graph of a graph showing a number of objects&#10;&#10;AI-generated content may be incorrect.">
              <a:extLst>
                <a:ext uri="{FF2B5EF4-FFF2-40B4-BE49-F238E27FC236}">
                  <a16:creationId xmlns:a16="http://schemas.microsoft.com/office/drawing/2014/main" id="{E4AFAF85-2713-30D6-B3D1-27E76CBB7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t="6270"/>
            <a:stretch/>
          </p:blipFill>
          <p:spPr>
            <a:xfrm>
              <a:off x="168610" y="1462488"/>
              <a:ext cx="8237124" cy="5147108"/>
            </a:xfrm>
            <a:prstGeom prst="rect">
              <a:avLst/>
            </a:prstGeom>
            <a:ln>
              <a:noFill/>
            </a:ln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5423512-F118-44E4-CD09-FC6B498583FE}"/>
                </a:ext>
              </a:extLst>
            </p:cNvPr>
            <p:cNvSpPr txBox="1"/>
            <p:nvPr/>
          </p:nvSpPr>
          <p:spPr>
            <a:xfrm>
              <a:off x="1655162" y="1156704"/>
              <a:ext cx="5358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400" b="1" noProof="1">
                  <a:latin typeface="Calibri" panose="020F0502020204030204" pitchFamily="34" charset="0"/>
                  <a:cs typeface="Calibri" panose="020F0502020204030204" pitchFamily="34" charset="0"/>
                </a:rPr>
                <a:t>ODE Model With Steady State Detection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AC50CF-9609-B246-2885-7E3103FE6CFD}"/>
              </a:ext>
            </a:extLst>
          </p:cNvPr>
          <p:cNvGrpSpPr/>
          <p:nvPr/>
        </p:nvGrpSpPr>
        <p:grpSpPr>
          <a:xfrm>
            <a:off x="8671810" y="2793226"/>
            <a:ext cx="3100334" cy="3194285"/>
            <a:chOff x="8671810" y="2793226"/>
            <a:chExt cx="3100334" cy="31942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85C5608-163E-743A-4D92-4C73AD86992B}"/>
                    </a:ext>
                  </a:extLst>
                </p:cNvPr>
                <p:cNvSpPr txBox="1"/>
                <p:nvPr/>
              </p:nvSpPr>
              <p:spPr>
                <a:xfrm>
                  <a:off x="8671810" y="2793226"/>
                  <a:ext cx="3100334" cy="2049022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sz="2400" b="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b="0" i="0" noProof="1" dirty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lim>
                            </m:limLow>
                            <m:r>
                              <a:rPr lang="en-GB" sz="2400" b="0" i="1" noProof="1" dirty="0" smtClean="0">
                                <a:latin typeface="Cambria Math" panose="02040503050406030204" pitchFamily="18" charset="0"/>
                              </a:rPr>
                              <m:t>      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𝑠𝑠</m:t>
                                </m:r>
                              </m:sub>
                            </m:sSub>
                          </m:e>
                        </m:func>
                      </m:oMath>
                    </m:oMathPara>
                  </a14:m>
                  <a:endParaRPr lang="en-GB" sz="2400" i="1" baseline="30000" noProof="1">
                    <a:latin typeface="Cambria Math" panose="02040503050406030204" pitchFamily="18" charset="0"/>
                    <a:cs typeface="Calibri" panose="020F0502020204030204" pitchFamily="34" charset="0"/>
                  </a:endParaRPr>
                </a:p>
                <a:p>
                  <a:pPr algn="just"/>
                  <a:endParaRPr lang="en-GB" sz="2400" b="0" noProof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ctr"/>
                  <a:r>
                    <a:rPr lang="en-GB" sz="1600" noProof="1">
                      <a:latin typeface="Calibri" panose="020F0502020204030204" pitchFamily="34" charset="0"/>
                      <a:cs typeface="Calibri" panose="020F0502020204030204" pitchFamily="34" charset="0"/>
                    </a:rPr>
                    <a:t>s</a:t>
                  </a:r>
                  <a:r>
                    <a:rPr lang="en-GB" sz="1600" b="0" noProof="1">
                      <a:latin typeface="Calibri" panose="020F0502020204030204" pitchFamily="34" charset="0"/>
                      <a:cs typeface="Calibri" panose="020F0502020204030204" pitchFamily="34" charset="0"/>
                    </a:rPr>
                    <a:t>ubject to</a:t>
                  </a:r>
                  <a:endParaRPr lang="en-GB" sz="2400" b="0" noProof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GB" b="0" i="1" noProof="1" dirty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GB" b="0" i="1" noProof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noProof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𝑑</m:t>
                                </m:r>
                                <m:sSub>
                                  <m:sSubPr>
                                    <m:ctrlPr>
                                      <a:rPr lang="en-GB" b="0" i="1" noProof="1" dirty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b="0" i="1" noProof="1" dirty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GB" b="0" i="1" noProof="1" dirty="0" smtClean="0">
                                        <a:latin typeface="Cambria Math" panose="02040503050406030204" pitchFamily="18" charset="0"/>
                                        <a:cs typeface="Calibri" panose="020F0502020204030204" pitchFamily="34" charset="0"/>
                                      </a:rPr>
                                      <m:t>𝑚</m:t>
                                    </m:r>
                                  </m:sub>
                                </m:sSub>
                                <m:r>
                                  <a:rPr lang="en-GB" b="0" i="1" noProof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(</m:t>
                                </m:r>
                                <m:r>
                                  <a:rPr lang="en-GB" b="0" i="1" noProof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𝑡</m:t>
                                </m:r>
                                <m:r>
                                  <a:rPr lang="en-GB" b="0" i="1" noProof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)</m:t>
                                </m:r>
                              </m:num>
                              <m:den>
                                <m:r>
                                  <a:rPr lang="en-GB" b="0" i="1" noProof="1" dirty="0" smtClean="0">
                                    <a:latin typeface="Cambria Math" panose="02040503050406030204" pitchFamily="18" charset="0"/>
                                    <a:cs typeface="Calibri" panose="020F0502020204030204" pitchFamily="34" charset="0"/>
                                  </a:rPr>
                                  <m:t>𝑑𝑡</m:t>
                                </m:r>
                              </m:den>
                            </m:f>
                          </m:e>
                        </m:d>
                        <m:r>
                          <a:rPr lang="en-GB" b="0" i="1" noProof="1" dirty="0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GB" b="0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  <m:r>
                          <a:rPr lang="en-GB" b="0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,  </m:t>
                        </m:r>
                        <m:r>
                          <a:rPr lang="en-GB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𝜖</m:t>
                        </m:r>
                        <m:r>
                          <a:rPr lang="en-GB" b="0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=1%</m:t>
                        </m:r>
                      </m:oMath>
                    </m:oMathPara>
                  </a14:m>
                  <a:endParaRPr lang="en-GB" b="0" noProof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  <a:p>
                  <a:pPr algn="just"/>
                  <a:endParaRPr lang="en-GB" noProof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185C5608-163E-743A-4D92-4C73AD8699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1810" y="2793226"/>
                  <a:ext cx="3100334" cy="204902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20B662B-4979-3A83-BA2C-7F90303530C6}"/>
                </a:ext>
              </a:extLst>
            </p:cNvPr>
            <p:cNvSpPr/>
            <p:nvPr/>
          </p:nvSpPr>
          <p:spPr>
            <a:xfrm rot="20541684">
              <a:off x="9703613" y="5326250"/>
              <a:ext cx="1859797" cy="6612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accent1">
                      <a:lumMod val="7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Approximately the gradient</a:t>
              </a:r>
            </a:p>
          </p:txBody>
        </p:sp>
        <p:cxnSp>
          <p:nvCxnSpPr>
            <p:cNvPr id="10" name="Curved Connector 9">
              <a:extLst>
                <a:ext uri="{FF2B5EF4-FFF2-40B4-BE49-F238E27FC236}">
                  <a16:creationId xmlns:a16="http://schemas.microsoft.com/office/drawing/2014/main" id="{8337119F-A3CF-6699-C651-5B568E69CD83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rot="10800000">
              <a:off x="9269661" y="4582337"/>
              <a:ext cx="477670" cy="1356315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5854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82D20-4FA0-AE6B-40F9-B3A8CFCD6F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AA30B-3CC9-1DCC-BAC6-09F74FAA8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A4DF602-1985-EBCF-0250-3436DC120265}"/>
              </a:ext>
            </a:extLst>
          </p:cNvPr>
          <p:cNvSpPr txBox="1">
            <a:spLocks/>
          </p:cNvSpPr>
          <p:nvPr/>
        </p:nvSpPr>
        <p:spPr>
          <a:xfrm>
            <a:off x="572125" y="136925"/>
            <a:ext cx="1104775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6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Minimizing time taken to reach steady state by changing energy and DNA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7E010B-CA8A-7997-42EB-798FB59CE373}"/>
              </a:ext>
            </a:extLst>
          </p:cNvPr>
          <p:cNvGrpSpPr/>
          <p:nvPr/>
        </p:nvGrpSpPr>
        <p:grpSpPr>
          <a:xfrm>
            <a:off x="305595" y="1195920"/>
            <a:ext cx="5006993" cy="5240572"/>
            <a:chOff x="305595" y="1195920"/>
            <a:chExt cx="5006993" cy="524057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CA3E71A-BF98-2F00-B846-FCF994B660C8}"/>
                </a:ext>
              </a:extLst>
            </p:cNvPr>
            <p:cNvGrpSpPr/>
            <p:nvPr/>
          </p:nvGrpSpPr>
          <p:grpSpPr>
            <a:xfrm>
              <a:off x="305595" y="1195920"/>
              <a:ext cx="5006993" cy="5240572"/>
              <a:chOff x="5898869" y="1279189"/>
              <a:chExt cx="3911059" cy="4401518"/>
            </a:xfrm>
          </p:grpSpPr>
          <p:pic>
            <p:nvPicPr>
              <p:cNvPr id="7" name="Picture 6" descr="A graph with a line graph&#10;&#10;AI-generated content may be incorrect.">
                <a:extLst>
                  <a:ext uri="{FF2B5EF4-FFF2-40B4-BE49-F238E27FC236}">
                    <a16:creationId xmlns:a16="http://schemas.microsoft.com/office/drawing/2014/main" id="{A1CAEC06-83A0-A2C7-3E1A-FDFC02AAC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3735" r="24821" b="5761"/>
              <a:stretch/>
            </p:blipFill>
            <p:spPr>
              <a:xfrm>
                <a:off x="6303365" y="2156502"/>
                <a:ext cx="3299962" cy="2836638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337A552-A28E-D40F-8048-50C7D825FC8B}"/>
                  </a:ext>
                </a:extLst>
              </p:cNvPr>
              <p:cNvSpPr txBox="1"/>
              <p:nvPr/>
            </p:nvSpPr>
            <p:spPr>
              <a:xfrm>
                <a:off x="6244124" y="1513436"/>
                <a:ext cx="3565804" cy="5945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Effect of energy concentration on time taken to reach steady state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5438BB5-5032-331A-3A76-E7EF4B8F40F6}"/>
                  </a:ext>
                </a:extLst>
              </p:cNvPr>
              <p:cNvSpPr txBox="1"/>
              <p:nvPr/>
            </p:nvSpPr>
            <p:spPr>
              <a:xfrm rot="16200000">
                <a:off x="3854377" y="3323681"/>
                <a:ext cx="4401518" cy="3125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Time taken for GFP to reach steady state (hrs)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FF389E7-ED69-A227-4C27-0CE4CFB7C5C3}"/>
                  </a:ext>
                </a:extLst>
              </p:cNvPr>
              <p:cNvSpPr txBox="1"/>
              <p:nvPr/>
            </p:nvSpPr>
            <p:spPr>
              <a:xfrm>
                <a:off x="6379220" y="5061256"/>
                <a:ext cx="3430708" cy="3360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Energy concentration (µM)</a:t>
                </a:r>
              </a:p>
            </p:txBody>
          </p:sp>
        </p:grpSp>
        <p:sp>
          <p:nvSpPr>
            <p:cNvPr id="10" name="5-point Star 9">
              <a:extLst>
                <a:ext uri="{FF2B5EF4-FFF2-40B4-BE49-F238E27FC236}">
                  <a16:creationId xmlns:a16="http://schemas.microsoft.com/office/drawing/2014/main" id="{A00B27A3-2CFF-5B12-75E2-D7E38ACEFC20}"/>
                </a:ext>
              </a:extLst>
            </p:cNvPr>
            <p:cNvSpPr/>
            <p:nvPr/>
          </p:nvSpPr>
          <p:spPr>
            <a:xfrm>
              <a:off x="1689372" y="5261335"/>
              <a:ext cx="127136" cy="12184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47031A5-20F1-C808-FE96-134F92AC2691}"/>
              </a:ext>
            </a:extLst>
          </p:cNvPr>
          <p:cNvGrpSpPr/>
          <p:nvPr/>
        </p:nvGrpSpPr>
        <p:grpSpPr>
          <a:xfrm>
            <a:off x="6253274" y="1438144"/>
            <a:ext cx="5366601" cy="4982042"/>
            <a:chOff x="6253274" y="1438144"/>
            <a:chExt cx="5366601" cy="498204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0BBDF43-FDF3-0175-61E4-5F03585B2F54}"/>
                </a:ext>
              </a:extLst>
            </p:cNvPr>
            <p:cNvGrpSpPr/>
            <p:nvPr/>
          </p:nvGrpSpPr>
          <p:grpSpPr>
            <a:xfrm>
              <a:off x="6253274" y="1438144"/>
              <a:ext cx="5366601" cy="4982042"/>
              <a:chOff x="-22651" y="1058995"/>
              <a:chExt cx="5974230" cy="5266856"/>
            </a:xfrm>
          </p:grpSpPr>
          <p:pic>
            <p:nvPicPr>
              <p:cNvPr id="4" name="Picture 3" descr="A graph with a line&#10;&#10;AI-generated content may be incorrect.">
                <a:extLst>
                  <a:ext uri="{FF2B5EF4-FFF2-40B4-BE49-F238E27FC236}">
                    <a16:creationId xmlns:a16="http://schemas.microsoft.com/office/drawing/2014/main" id="{B3883811-0CF0-A9D0-D4C7-30FA9A5E18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3221" b="5635"/>
              <a:stretch/>
            </p:blipFill>
            <p:spPr>
              <a:xfrm>
                <a:off x="459932" y="1890675"/>
                <a:ext cx="5491647" cy="3569740"/>
              </a:xfrm>
              <a:prstGeom prst="rect">
                <a:avLst/>
              </a:prstGeom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E429F15-DD7C-857E-0F09-3E6C59125A0F}"/>
                  </a:ext>
                </a:extLst>
              </p:cNvPr>
              <p:cNvSpPr txBox="1"/>
              <p:nvPr/>
            </p:nvSpPr>
            <p:spPr>
              <a:xfrm rot="16200000">
                <a:off x="-2433373" y="3469717"/>
                <a:ext cx="5266856" cy="445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Time taken for GFP to reach steady state (hrs)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EC3C678-6734-CABF-FEF2-A302C7D0459F}"/>
                  </a:ext>
                </a:extLst>
              </p:cNvPr>
              <p:cNvSpPr txBox="1"/>
              <p:nvPr/>
            </p:nvSpPr>
            <p:spPr>
              <a:xfrm>
                <a:off x="782985" y="5460415"/>
                <a:ext cx="4401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DNA Concentration (µM)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6C374B-1CA7-CB96-CC96-0C44FF807653}"/>
                  </a:ext>
                </a:extLst>
              </p:cNvPr>
              <p:cNvSpPr txBox="1"/>
              <p:nvPr/>
            </p:nvSpPr>
            <p:spPr>
              <a:xfrm>
                <a:off x="501280" y="1270164"/>
                <a:ext cx="540895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Effect of DNA concentration on the time taken for GFP to reach steady state</a:t>
                </a:r>
              </a:p>
            </p:txBody>
          </p:sp>
        </p:grpSp>
        <p:sp>
          <p:nvSpPr>
            <p:cNvPr id="12" name="5-point Star 11">
              <a:extLst>
                <a:ext uri="{FF2B5EF4-FFF2-40B4-BE49-F238E27FC236}">
                  <a16:creationId xmlns:a16="http://schemas.microsoft.com/office/drawing/2014/main" id="{76FCC4B5-523C-C26F-1584-7465678D9EF8}"/>
                </a:ext>
              </a:extLst>
            </p:cNvPr>
            <p:cNvSpPr/>
            <p:nvPr/>
          </p:nvSpPr>
          <p:spPr>
            <a:xfrm>
              <a:off x="7737464" y="5252734"/>
              <a:ext cx="127136" cy="12184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2294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72592-56E9-378D-04F5-662F1A222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65B5C-6AE7-2D0B-A5AC-AD8630F41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25F92BC-3BFE-A3BA-5100-2E22D840A88D}"/>
              </a:ext>
            </a:extLst>
          </p:cNvPr>
          <p:cNvSpPr txBox="1">
            <a:spLocks/>
          </p:cNvSpPr>
          <p:nvPr/>
        </p:nvSpPr>
        <p:spPr>
          <a:xfrm>
            <a:off x="572125" y="136925"/>
            <a:ext cx="1104775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Maximizing the GFP concentration at steady state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245F5FA-29B8-4DAE-784C-95E7CB6F1E22}"/>
              </a:ext>
            </a:extLst>
          </p:cNvPr>
          <p:cNvGrpSpPr/>
          <p:nvPr/>
        </p:nvGrpSpPr>
        <p:grpSpPr>
          <a:xfrm>
            <a:off x="302221" y="1516159"/>
            <a:ext cx="5311024" cy="4219634"/>
            <a:chOff x="302221" y="1516159"/>
            <a:chExt cx="5311024" cy="42196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7AEA5A4-23D3-6727-C04F-821EE192C54F}"/>
                </a:ext>
              </a:extLst>
            </p:cNvPr>
            <p:cNvGrpSpPr/>
            <p:nvPr/>
          </p:nvGrpSpPr>
          <p:grpSpPr>
            <a:xfrm>
              <a:off x="302221" y="1516159"/>
              <a:ext cx="5311024" cy="4219634"/>
              <a:chOff x="653535" y="1334790"/>
              <a:chExt cx="5311024" cy="4219634"/>
            </a:xfrm>
          </p:grpSpPr>
          <p:pic>
            <p:nvPicPr>
              <p:cNvPr id="7" name="Picture 6" descr="A blue line graph on a white background&#10;&#10;AI-generated content may be incorrect.">
                <a:extLst>
                  <a:ext uri="{FF2B5EF4-FFF2-40B4-BE49-F238E27FC236}">
                    <a16:creationId xmlns:a16="http://schemas.microsoft.com/office/drawing/2014/main" id="{630ECFD0-1331-BD2E-2758-F7D6F5D9B2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064" b="6119"/>
              <a:stretch/>
            </p:blipFill>
            <p:spPr>
              <a:xfrm>
                <a:off x="1156224" y="1994309"/>
                <a:ext cx="4808335" cy="3136911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E809630-67BB-2E5D-C83F-6DA3BFD9D478}"/>
                  </a:ext>
                </a:extLst>
              </p:cNvPr>
              <p:cNvSpPr txBox="1"/>
              <p:nvPr/>
            </p:nvSpPr>
            <p:spPr>
              <a:xfrm>
                <a:off x="838200" y="1334790"/>
                <a:ext cx="5012060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Effect of DNA concentration on the GFP concentration at steady state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8084368-E04F-4CC8-545B-D1FE9A53234D}"/>
                  </a:ext>
                </a:extLst>
              </p:cNvPr>
              <p:cNvSpPr txBox="1"/>
              <p:nvPr/>
            </p:nvSpPr>
            <p:spPr>
              <a:xfrm rot="16200000">
                <a:off x="-1071618" y="3249066"/>
                <a:ext cx="38196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GFP concentration at steady state (µM)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D8CD73B-BAAF-F9EC-EA7A-16B805555FEE}"/>
                  </a:ext>
                </a:extLst>
              </p:cNvPr>
              <p:cNvSpPr txBox="1"/>
              <p:nvPr/>
            </p:nvSpPr>
            <p:spPr>
              <a:xfrm>
                <a:off x="1468865" y="5154314"/>
                <a:ext cx="407854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DNA concentration (µM)</a:t>
                </a:r>
              </a:p>
            </p:txBody>
          </p:sp>
        </p:grpSp>
        <p:sp>
          <p:nvSpPr>
            <p:cNvPr id="3" name="5-point Star 2">
              <a:extLst>
                <a:ext uri="{FF2B5EF4-FFF2-40B4-BE49-F238E27FC236}">
                  <a16:creationId xmlns:a16="http://schemas.microsoft.com/office/drawing/2014/main" id="{F12965DC-C51E-4B6D-E8B9-552CD4484D72}"/>
                </a:ext>
              </a:extLst>
            </p:cNvPr>
            <p:cNvSpPr/>
            <p:nvPr/>
          </p:nvSpPr>
          <p:spPr>
            <a:xfrm>
              <a:off x="1286406" y="2292797"/>
              <a:ext cx="127136" cy="12184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FB16C76-D392-2FF5-D1C5-C98073B2AF4A}"/>
              </a:ext>
            </a:extLst>
          </p:cNvPr>
          <p:cNvGrpSpPr/>
          <p:nvPr/>
        </p:nvGrpSpPr>
        <p:grpSpPr>
          <a:xfrm>
            <a:off x="6688121" y="1289426"/>
            <a:ext cx="5191581" cy="4982042"/>
            <a:chOff x="6688121" y="1289426"/>
            <a:chExt cx="5191581" cy="498204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22F7299-3752-7EC9-71E7-A8BECC115EA2}"/>
                </a:ext>
              </a:extLst>
            </p:cNvPr>
            <p:cNvGrpSpPr/>
            <p:nvPr/>
          </p:nvGrpSpPr>
          <p:grpSpPr>
            <a:xfrm>
              <a:off x="6688121" y="1289426"/>
              <a:ext cx="5191581" cy="4982042"/>
              <a:chOff x="6080892" y="1079357"/>
              <a:chExt cx="5602688" cy="5266856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2806B35-39C2-F918-42F2-FD55071E49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l="4104" t="665" b="6246"/>
              <a:stretch/>
            </p:blipFill>
            <p:spPr>
              <a:xfrm>
                <a:off x="6496651" y="2068641"/>
                <a:ext cx="5186929" cy="3288289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59C0AFA-5F02-BD8C-FE8F-5A73380B412B}"/>
                  </a:ext>
                </a:extLst>
              </p:cNvPr>
              <p:cNvSpPr txBox="1"/>
              <p:nvPr/>
            </p:nvSpPr>
            <p:spPr>
              <a:xfrm>
                <a:off x="6080892" y="1319052"/>
                <a:ext cx="5408951" cy="748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b="1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Effect of dilution interval on the GFP concentration at steady state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4B939A-B430-1BD0-C35F-EDEF3CAE37E1}"/>
                  </a:ext>
                </a:extLst>
              </p:cNvPr>
              <p:cNvSpPr txBox="1"/>
              <p:nvPr/>
            </p:nvSpPr>
            <p:spPr>
              <a:xfrm rot="16200000">
                <a:off x="3647527" y="3513496"/>
                <a:ext cx="5266856" cy="3985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GFP concentration at steady state (µM)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4AF9F7A-3FD9-5E35-52F3-8DFEE78847D1}"/>
                  </a:ext>
                </a:extLst>
              </p:cNvPr>
              <p:cNvSpPr txBox="1"/>
              <p:nvPr/>
            </p:nvSpPr>
            <p:spPr>
              <a:xfrm>
                <a:off x="6952282" y="5486837"/>
                <a:ext cx="4401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2000" noProof="1">
                    <a:latin typeface="Calibri" panose="020F0502020204030204" pitchFamily="34" charset="0"/>
                    <a:cs typeface="Calibri" panose="020F0502020204030204" pitchFamily="34" charset="0"/>
                  </a:rPr>
                  <a:t>Dilution interval (mins)</a:t>
                </a:r>
              </a:p>
            </p:txBody>
          </p:sp>
        </p:grpSp>
        <p:sp>
          <p:nvSpPr>
            <p:cNvPr id="6" name="5-point Star 5">
              <a:extLst>
                <a:ext uri="{FF2B5EF4-FFF2-40B4-BE49-F238E27FC236}">
                  <a16:creationId xmlns:a16="http://schemas.microsoft.com/office/drawing/2014/main" id="{7CC9F4B0-64EC-4DBE-07C5-3794F37EE093}"/>
                </a:ext>
              </a:extLst>
            </p:cNvPr>
            <p:cNvSpPr/>
            <p:nvPr/>
          </p:nvSpPr>
          <p:spPr>
            <a:xfrm>
              <a:off x="9813908" y="2318459"/>
              <a:ext cx="127136" cy="121844"/>
            </a:xfrm>
            <a:prstGeom prst="star5">
              <a:avLst/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2362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1AA32-D048-E225-CA9A-2932495AE0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B202E-6BF0-E198-A91E-BAC45BF70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a cell-free system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BA18F17-84A7-CF7D-BDEB-59CD2AD93520}"/>
              </a:ext>
            </a:extLst>
          </p:cNvPr>
          <p:cNvSpPr txBox="1">
            <a:spLocks/>
          </p:cNvSpPr>
          <p:nvPr/>
        </p:nvSpPr>
        <p:spPr>
          <a:xfrm>
            <a:off x="572125" y="136925"/>
            <a:ext cx="1104775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results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7F20C1-362A-72B3-67B3-8B4F46594C9E}"/>
              </a:ext>
            </a:extLst>
          </p:cNvPr>
          <p:cNvSpPr/>
          <p:nvPr/>
        </p:nvSpPr>
        <p:spPr>
          <a:xfrm>
            <a:off x="2738660" y="1462488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Total GFP Produced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9676FEF-1DE3-97E2-2609-D78E394DCD88}"/>
              </a:ext>
            </a:extLst>
          </p:cNvPr>
          <p:cNvSpPr/>
          <p:nvPr/>
        </p:nvSpPr>
        <p:spPr>
          <a:xfrm>
            <a:off x="5102734" y="1462488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Peak GFP Concentration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0568E9-DDFE-20B1-E566-85FEB98082FB}"/>
              </a:ext>
            </a:extLst>
          </p:cNvPr>
          <p:cNvSpPr/>
          <p:nvPr/>
        </p:nvSpPr>
        <p:spPr>
          <a:xfrm>
            <a:off x="7466807" y="1462488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Time to Steady State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8CFC2D-0477-230A-0A88-E4F36C9AD922}"/>
              </a:ext>
            </a:extLst>
          </p:cNvPr>
          <p:cNvSpPr/>
          <p:nvPr/>
        </p:nvSpPr>
        <p:spPr>
          <a:xfrm>
            <a:off x="9830880" y="1462488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GFP at Steady State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839474C-CAEB-5B99-9DAA-83753A63FA17}"/>
              </a:ext>
            </a:extLst>
          </p:cNvPr>
          <p:cNvSpPr/>
          <p:nvPr/>
        </p:nvSpPr>
        <p:spPr>
          <a:xfrm>
            <a:off x="2738659" y="2787867"/>
            <a:ext cx="1988691" cy="74106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125µM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C4C2A2-A1F0-B678-D865-2F2DB7B9A0BC}"/>
              </a:ext>
            </a:extLst>
          </p:cNvPr>
          <p:cNvSpPr/>
          <p:nvPr/>
        </p:nvSpPr>
        <p:spPr>
          <a:xfrm>
            <a:off x="5102733" y="2787867"/>
            <a:ext cx="1988691" cy="74106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17.7µM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216E24B-EC74-ECE7-FFBA-C49C6D5A7105}"/>
              </a:ext>
            </a:extLst>
          </p:cNvPr>
          <p:cNvSpPr/>
          <p:nvPr/>
        </p:nvSpPr>
        <p:spPr>
          <a:xfrm>
            <a:off x="7466806" y="2787867"/>
            <a:ext cx="1988691" cy="74106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5.33 hrs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C163E1F-E389-60E6-788A-2791567150E0}"/>
              </a:ext>
            </a:extLst>
          </p:cNvPr>
          <p:cNvSpPr/>
          <p:nvPr/>
        </p:nvSpPr>
        <p:spPr>
          <a:xfrm>
            <a:off x="9830879" y="2787867"/>
            <a:ext cx="1988691" cy="741066"/>
          </a:xfrm>
          <a:prstGeom prst="rect">
            <a:avLst/>
          </a:prstGeom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17.5µM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CB67D16-2FF4-7854-2174-85B606BE4BA7}"/>
              </a:ext>
            </a:extLst>
          </p:cNvPr>
          <p:cNvSpPr/>
          <p:nvPr/>
        </p:nvSpPr>
        <p:spPr>
          <a:xfrm>
            <a:off x="2738660" y="4428040"/>
            <a:ext cx="1988691" cy="74106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442µM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D4565-9C8F-E7DC-C32E-FF5729A964AD}"/>
              </a:ext>
            </a:extLst>
          </p:cNvPr>
          <p:cNvSpPr/>
          <p:nvPr/>
        </p:nvSpPr>
        <p:spPr>
          <a:xfrm>
            <a:off x="5102734" y="4428040"/>
            <a:ext cx="1988691" cy="74106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54.8µM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BBB351-573F-9018-AAFC-2C2965A332B5}"/>
              </a:ext>
            </a:extLst>
          </p:cNvPr>
          <p:cNvSpPr/>
          <p:nvPr/>
        </p:nvSpPr>
        <p:spPr>
          <a:xfrm>
            <a:off x="7466807" y="4428040"/>
            <a:ext cx="1988691" cy="74106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0.335 hrs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4D4C950-DD90-F572-811D-4CC96EABD26A}"/>
              </a:ext>
            </a:extLst>
          </p:cNvPr>
          <p:cNvSpPr/>
          <p:nvPr/>
        </p:nvSpPr>
        <p:spPr>
          <a:xfrm>
            <a:off x="9830880" y="4428040"/>
            <a:ext cx="1988691" cy="74106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noProof="1">
                <a:solidFill>
                  <a:sysClr val="windowText" lastClr="000000"/>
                </a:solidFill>
              </a:rPr>
              <a:t>46.4µM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5C5208-37DC-6BF3-1116-77D89FB8F45E}"/>
              </a:ext>
            </a:extLst>
          </p:cNvPr>
          <p:cNvSpPr/>
          <p:nvPr/>
        </p:nvSpPr>
        <p:spPr>
          <a:xfrm>
            <a:off x="374585" y="2787867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Original </a:t>
            </a:r>
          </a:p>
          <a:p>
            <a:pPr algn="ctr"/>
            <a:r>
              <a:rPr lang="en-GB" noProof="1"/>
              <a:t>chemostat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5A10218-C843-557A-8B08-837BD7FCBAE0}"/>
              </a:ext>
            </a:extLst>
          </p:cNvPr>
          <p:cNvSpPr/>
          <p:nvPr/>
        </p:nvSpPr>
        <p:spPr>
          <a:xfrm>
            <a:off x="374586" y="4445505"/>
            <a:ext cx="1988691" cy="7410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noProof="1"/>
              <a:t>Optimized results</a:t>
            </a:r>
          </a:p>
        </p:txBody>
      </p:sp>
      <p:sp>
        <p:nvSpPr>
          <p:cNvPr id="33" name="Down Arrow 32">
            <a:extLst>
              <a:ext uri="{FF2B5EF4-FFF2-40B4-BE49-F238E27FC236}">
                <a16:creationId xmlns:a16="http://schemas.microsoft.com/office/drawing/2014/main" id="{C2FA3690-5AC0-2185-345F-084F1D465DEB}"/>
              </a:ext>
            </a:extLst>
          </p:cNvPr>
          <p:cNvSpPr/>
          <p:nvPr/>
        </p:nvSpPr>
        <p:spPr>
          <a:xfrm>
            <a:off x="3549000" y="3567033"/>
            <a:ext cx="368008" cy="8229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9C03DBFE-BC69-3AB2-AA26-E8A762EFB33A}"/>
              </a:ext>
            </a:extLst>
          </p:cNvPr>
          <p:cNvSpPr/>
          <p:nvPr/>
        </p:nvSpPr>
        <p:spPr>
          <a:xfrm>
            <a:off x="5913074" y="3567033"/>
            <a:ext cx="368008" cy="8229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35" name="Down Arrow 34">
            <a:extLst>
              <a:ext uri="{FF2B5EF4-FFF2-40B4-BE49-F238E27FC236}">
                <a16:creationId xmlns:a16="http://schemas.microsoft.com/office/drawing/2014/main" id="{3CD74C7B-23B9-0C1E-D5C8-A7C1275C6BAE}"/>
              </a:ext>
            </a:extLst>
          </p:cNvPr>
          <p:cNvSpPr/>
          <p:nvPr/>
        </p:nvSpPr>
        <p:spPr>
          <a:xfrm>
            <a:off x="8277147" y="3567033"/>
            <a:ext cx="368008" cy="8229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36" name="Down Arrow 35">
            <a:extLst>
              <a:ext uri="{FF2B5EF4-FFF2-40B4-BE49-F238E27FC236}">
                <a16:creationId xmlns:a16="http://schemas.microsoft.com/office/drawing/2014/main" id="{E3FB6D01-2253-6C1E-AF01-2945E22770B0}"/>
              </a:ext>
            </a:extLst>
          </p:cNvPr>
          <p:cNvSpPr/>
          <p:nvPr/>
        </p:nvSpPr>
        <p:spPr>
          <a:xfrm>
            <a:off x="10641220" y="3567033"/>
            <a:ext cx="368008" cy="82290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noProof="1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14E2A4-3C8B-9594-CC89-134377C590CF}"/>
              </a:ext>
            </a:extLst>
          </p:cNvPr>
          <p:cNvSpPr txBox="1"/>
          <p:nvPr/>
        </p:nvSpPr>
        <p:spPr>
          <a:xfrm>
            <a:off x="3085302" y="5468708"/>
            <a:ext cx="130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noProof="1"/>
              <a:t>354% increase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8E1419B-2540-F98C-3302-89C4E4B03BE9}"/>
              </a:ext>
            </a:extLst>
          </p:cNvPr>
          <p:cNvSpPr txBox="1"/>
          <p:nvPr/>
        </p:nvSpPr>
        <p:spPr>
          <a:xfrm>
            <a:off x="5445006" y="5468708"/>
            <a:ext cx="130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noProof="1"/>
              <a:t>310% increase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991D252-C967-9E5D-D7E9-54FE97AB5A64}"/>
              </a:ext>
            </a:extLst>
          </p:cNvPr>
          <p:cNvSpPr txBox="1"/>
          <p:nvPr/>
        </p:nvSpPr>
        <p:spPr>
          <a:xfrm>
            <a:off x="7809079" y="5468708"/>
            <a:ext cx="130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noProof="1"/>
              <a:t>1524% decrease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B9356A6-B0C7-F268-139D-FC6CC69809DF}"/>
              </a:ext>
            </a:extLst>
          </p:cNvPr>
          <p:cNvSpPr txBox="1"/>
          <p:nvPr/>
        </p:nvSpPr>
        <p:spPr>
          <a:xfrm>
            <a:off x="10173152" y="5421882"/>
            <a:ext cx="13041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noProof="1"/>
              <a:t>265% increase</a:t>
            </a:r>
          </a:p>
        </p:txBody>
      </p:sp>
    </p:spTree>
    <p:extLst>
      <p:ext uri="{BB962C8B-B14F-4D97-AF65-F5344CB8AC3E}">
        <p14:creationId xmlns:p14="http://schemas.microsoft.com/office/powerpoint/2010/main" val="2006980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/>
      <p:bldP spid="38" grpId="0"/>
      <p:bldP spid="39" grpId="0"/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4D196-3C34-B17B-8509-5B70E5A40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uspension Bridge · Free Stock Photo">
            <a:extLst>
              <a:ext uri="{FF2B5EF4-FFF2-40B4-BE49-F238E27FC236}">
                <a16:creationId xmlns:a16="http://schemas.microsoft.com/office/drawing/2014/main" id="{08554C99-21BF-69E6-B59F-C12B11C61F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5" b="212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56CC0F-113C-A3EA-B77A-664756B46B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8881" y="4167550"/>
            <a:ext cx="10909640" cy="1242344"/>
          </a:xfrm>
        </p:spPr>
        <p:txBody>
          <a:bodyPr anchor="b">
            <a:normAutofit fontScale="90000"/>
          </a:bodyPr>
          <a:lstStyle/>
          <a:p>
            <a:r>
              <a:rPr lang="en-GB" sz="4400" b="1" i="0" u="none" strike="noStrike" noProof="1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Cell-ebrating Efficiency: Optimization Algorithms Meet Biological Systems</a:t>
            </a:r>
            <a:endParaRPr lang="en-GB" sz="4400" b="1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F3D3B2-830C-F0DB-9382-3D8A280C02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5409894"/>
            <a:ext cx="10909643" cy="1242344"/>
          </a:xfrm>
          <a:noFill/>
        </p:spPr>
        <p:txBody>
          <a:bodyPr anchor="t">
            <a:normAutofit/>
          </a:bodyPr>
          <a:lstStyle/>
          <a:p>
            <a:r>
              <a:rPr lang="en-GB" noProof="1"/>
              <a:t>Malachy McEvoy | s2277725@ed.ac.uk</a:t>
            </a:r>
          </a:p>
          <a:p>
            <a:r>
              <a:rPr lang="en-GB" noProof="1"/>
              <a:t>Supervision by Dr. Andrea Weisse and Christoph Wagner</a:t>
            </a:r>
          </a:p>
        </p:txBody>
      </p:sp>
      <p:pic>
        <p:nvPicPr>
          <p:cNvPr id="4" name="Picture 3" descr="A logo for the university of ed&#10;&#10;AI-generated content may be incorrect.">
            <a:extLst>
              <a:ext uri="{FF2B5EF4-FFF2-40B4-BE49-F238E27FC236}">
                <a16:creationId xmlns:a16="http://schemas.microsoft.com/office/drawing/2014/main" id="{41483847-BA9E-52C8-300E-6ACB1916FF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2044" b="21221"/>
          <a:stretch/>
        </p:blipFill>
        <p:spPr>
          <a:xfrm>
            <a:off x="3012797" y="2406121"/>
            <a:ext cx="6161807" cy="1555667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5DCA1A6-3354-DAF8-5FB0-6330723E8CE7}"/>
              </a:ext>
            </a:extLst>
          </p:cNvPr>
          <p:cNvSpPr txBox="1">
            <a:spLocks/>
          </p:cNvSpPr>
          <p:nvPr/>
        </p:nvSpPr>
        <p:spPr>
          <a:xfrm>
            <a:off x="638884" y="829214"/>
            <a:ext cx="10909640" cy="12423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7200" b="1" noProof="1">
                <a:solidFill>
                  <a:schemeClr val="accent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4448998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B123F-5D33-15C8-985C-A0376A870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661" y="165520"/>
            <a:ext cx="10515600" cy="950762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pursuit of cell-free protein synthesis (CFPS)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C9DB7CA2-03DA-E6EF-683C-7D8B192A64F6}"/>
              </a:ext>
            </a:extLst>
          </p:cNvPr>
          <p:cNvSpPr/>
          <p:nvPr/>
        </p:nvSpPr>
        <p:spPr>
          <a:xfrm>
            <a:off x="252919" y="1215957"/>
            <a:ext cx="5795622" cy="5050609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Biochemical reactions independent of living cells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4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400" i="1" noProof="1">
                <a:latin typeface="Calibri" panose="020F0502020204030204" pitchFamily="34" charset="0"/>
                <a:cs typeface="Calibri" panose="020F0502020204030204" pitchFamily="34" charset="0"/>
              </a:rPr>
              <a:t>in vitro </a:t>
            </a: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transcription and translation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4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No need for cell viability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en-GB" sz="24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Modular part insulation</a:t>
            </a:r>
          </a:p>
        </p:txBody>
      </p:sp>
      <p:pic>
        <p:nvPicPr>
          <p:cNvPr id="4098" name="Picture 2" descr="Artificial cells' valuable niche in medicine - Advanced Science News">
            <a:extLst>
              <a:ext uri="{FF2B5EF4-FFF2-40B4-BE49-F238E27FC236}">
                <a16:creationId xmlns:a16="http://schemas.microsoft.com/office/drawing/2014/main" id="{F8B8F1A8-0924-2AFB-BFFE-A5C26233E6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2" r="18148" b="8263"/>
          <a:stretch/>
        </p:blipFill>
        <p:spPr bwMode="auto">
          <a:xfrm>
            <a:off x="6498814" y="1336703"/>
            <a:ext cx="5305259" cy="4929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78811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5B236-D562-46BB-5C3A-4E512A1E8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uspension Bridge · Free Stock Photo">
            <a:extLst>
              <a:ext uri="{FF2B5EF4-FFF2-40B4-BE49-F238E27FC236}">
                <a16:creationId xmlns:a16="http://schemas.microsoft.com/office/drawing/2014/main" id="{2C13D29F-7510-5D42-8EE6-293FCC119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45" b="2123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2F6BC614-AC80-1FD4-557A-F11340DA6F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881" y="6229350"/>
            <a:ext cx="10909643" cy="422888"/>
          </a:xfrm>
          <a:noFill/>
        </p:spPr>
        <p:txBody>
          <a:bodyPr anchor="t">
            <a:normAutofit/>
          </a:bodyPr>
          <a:lstStyle/>
          <a:p>
            <a:r>
              <a:rPr lang="en-GB" b="1" noProof="1"/>
              <a:t>Malachy McEvoy | s2277725@ed.ac.uk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F42E27A-D53C-9273-224E-67F9F927D8C4}"/>
              </a:ext>
            </a:extLst>
          </p:cNvPr>
          <p:cNvSpPr txBox="1">
            <a:spLocks/>
          </p:cNvSpPr>
          <p:nvPr/>
        </p:nvSpPr>
        <p:spPr>
          <a:xfrm>
            <a:off x="572125" y="136925"/>
            <a:ext cx="11047750" cy="92207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 takeaways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18CF11-F399-3180-8485-EC6A69A94008}"/>
              </a:ext>
            </a:extLst>
          </p:cNvPr>
          <p:cNvSpPr txBox="1"/>
          <p:nvPr/>
        </p:nvSpPr>
        <p:spPr>
          <a:xfrm>
            <a:off x="638881" y="1566680"/>
            <a:ext cx="10980994" cy="41549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Cell-free protein synthesis is an emerging technology for in-vitro protein expression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Optimisation algorithms can be applied to cell-free systems to improve 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Balancing DNA concentration for transcription/translation is important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Dilution interval dictates the energy efficiency of the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</a:rPr>
              <a:t>Model results have been achieved that outperform experimental results</a:t>
            </a:r>
          </a:p>
        </p:txBody>
      </p:sp>
    </p:spTree>
    <p:extLst>
      <p:ext uri="{BB962C8B-B14F-4D97-AF65-F5344CB8AC3E}">
        <p14:creationId xmlns:p14="http://schemas.microsoft.com/office/powerpoint/2010/main" val="3789653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5CA97-8943-E6D9-2068-7671AD339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6A29D-5C14-17C5-2D52-FD638EC2C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1881"/>
            <a:ext cx="10515600" cy="890650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simple cell-free system</a:t>
            </a:r>
          </a:p>
        </p:txBody>
      </p:sp>
      <p:pic>
        <p:nvPicPr>
          <p:cNvPr id="3" name="Picture 2" descr="A diagram of a cell structure&#10;&#10;AI-generated content may be incorrect.">
            <a:extLst>
              <a:ext uri="{FF2B5EF4-FFF2-40B4-BE49-F238E27FC236}">
                <a16:creationId xmlns:a16="http://schemas.microsoft.com/office/drawing/2014/main" id="{6DE59E8D-8353-855C-6EC0-7262CCEB5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325563"/>
            <a:ext cx="10113717" cy="49709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F4327C-5D48-F1AF-5DE5-116877B52A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3142" y="2404397"/>
            <a:ext cx="355600" cy="279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EBD8E9-2B7A-06D5-9C1E-E90F70F7E3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5871" y="4156997"/>
            <a:ext cx="355600" cy="27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A49693-7390-BD68-DF3B-E4AA7D895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503" y="4102919"/>
            <a:ext cx="355600" cy="279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984E55-B472-8E56-4FAB-CD7747A6FC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948" y="4550287"/>
            <a:ext cx="355600" cy="279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406ECB-2A19-8F22-8B7C-5124C15D8B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406" y="3314206"/>
            <a:ext cx="355600" cy="279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CA2302-8100-9331-FA2E-6C083DAE2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200" y="3453906"/>
            <a:ext cx="355600" cy="279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CB3CD5-AC7D-E7A6-9C94-F86F134903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048" y="4150870"/>
            <a:ext cx="3556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154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BAB855-E045-BCED-DE62-3AE3D6D32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line graph&#10;&#10;AI-generated content may be incorrect.">
            <a:extLst>
              <a:ext uri="{FF2B5EF4-FFF2-40B4-BE49-F238E27FC236}">
                <a16:creationId xmlns:a16="http://schemas.microsoft.com/office/drawing/2014/main" id="{DC7AE6EF-1918-C2BB-FF16-34C54BB2895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45"/>
          <a:stretch/>
        </p:blipFill>
        <p:spPr>
          <a:xfrm>
            <a:off x="1771103" y="805912"/>
            <a:ext cx="8649789" cy="57493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31A3ED9-A595-881D-B6A7-5EF20DF0E4C8}"/>
              </a:ext>
            </a:extLst>
          </p:cNvPr>
          <p:cNvSpPr txBox="1"/>
          <p:nvPr/>
        </p:nvSpPr>
        <p:spPr>
          <a:xfrm>
            <a:off x="2845658" y="500448"/>
            <a:ext cx="7086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noProof="1"/>
              <a:t>GFP production by chemostat</a:t>
            </a:r>
          </a:p>
        </p:txBody>
      </p:sp>
      <p:pic>
        <p:nvPicPr>
          <p:cNvPr id="8" name="Picture 7" descr="A graph of a curve&#10;&#10;AI-generated content may be incorrect.">
            <a:extLst>
              <a:ext uri="{FF2B5EF4-FFF2-40B4-BE49-F238E27FC236}">
                <a16:creationId xmlns:a16="http://schemas.microsoft.com/office/drawing/2014/main" id="{2FEE568E-FE6A-6D79-32A4-206385D11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102" y="500448"/>
            <a:ext cx="8649789" cy="605485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09C9DDD-DEB7-D4C4-CBFA-B9D413F1B6D2}"/>
              </a:ext>
            </a:extLst>
          </p:cNvPr>
          <p:cNvGrpSpPr/>
          <p:nvPr/>
        </p:nvGrpSpPr>
        <p:grpSpPr>
          <a:xfrm>
            <a:off x="3526548" y="4019863"/>
            <a:ext cx="5938580" cy="1495315"/>
            <a:chOff x="4720347" y="5224927"/>
            <a:chExt cx="5938580" cy="1495315"/>
          </a:xfrm>
        </p:grpSpPr>
        <p:pic>
          <p:nvPicPr>
            <p:cNvPr id="10" name="Picture 9" descr="A green smoke cloud with a light on it&#10;&#10;AI-generated content may be incorrect.">
              <a:extLst>
                <a:ext uri="{FF2B5EF4-FFF2-40B4-BE49-F238E27FC236}">
                  <a16:creationId xmlns:a16="http://schemas.microsoft.com/office/drawing/2014/main" id="{9B52CA9F-2F9F-A9C3-B2DC-3D4503F75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20347" y="5224927"/>
              <a:ext cx="1376874" cy="149531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EE9F8BF-62BB-583B-DC9A-7AD3C9670B14}"/>
                    </a:ext>
                  </a:extLst>
                </p:cNvPr>
                <p:cNvSpPr txBox="1"/>
                <p:nvPr/>
              </p:nvSpPr>
              <p:spPr>
                <a:xfrm>
                  <a:off x="5046404" y="5575808"/>
                  <a:ext cx="5612523" cy="7935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sSub>
                              <m:sSubPr>
                                <m:ctrlPr>
                                  <a:rPr lang="en-GB" sz="240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2400" i="1" noProof="1" dirty="0" smtClean="0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GB" sz="2400" i="1" noProof="1" dirty="0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</m:sSub>
                          </m:num>
                          <m:den>
                            <m: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  <m:t>𝑑𝑡</m:t>
                            </m:r>
                          </m:den>
                        </m:f>
                        <m:r>
                          <m:rPr>
                            <m:aln/>
                          </m:rPr>
                          <a:rPr lang="en-GB" sz="2400" i="1" noProof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b="0" i="1" noProof="1" dirty="0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GB" sz="2400" b="0" i="1" noProof="1" dirty="0" smtClean="0">
                                <a:latin typeface="Cambria Math" panose="02040503050406030204" pitchFamily="18" charset="0"/>
                              </a:rPr>
                              <m:t>𝑡𝑙</m:t>
                            </m:r>
                          </m:sub>
                        </m:sSub>
                        <m:r>
                          <a:rPr lang="en-GB" sz="2400" b="0" i="1" noProof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b="0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GB" sz="2400" b="0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GB" sz="2400" b="0" i="1" noProof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  <m:r>
                          <a:rPr lang="en-GB" sz="2400" i="1" noProof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2400" i="1" noProof="1" dirty="0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GB" sz="2400" i="1" noProof="1" dirty="0" smtClean="0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GB" sz="2400" i="1" noProof="1" dirty="0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GB" sz="2400" noProof="1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5EE9F8BF-62BB-583B-DC9A-7AD3C9670B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46404" y="5575808"/>
                  <a:ext cx="5612523" cy="793551"/>
                </a:xfrm>
                <a:prstGeom prst="rect">
                  <a:avLst/>
                </a:prstGeom>
                <a:blipFill>
                  <a:blip r:embed="rId6"/>
                  <a:stretch>
                    <a:fillRect b="-634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18935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F2747-59F5-D17A-D781-081AE90B08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DF902-4847-A791-50C7-7E74B194A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3756"/>
            <a:ext cx="10515600" cy="878774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Optimization: where engineering meets biology</a:t>
            </a:r>
          </a:p>
        </p:txBody>
      </p:sp>
      <p:pic>
        <p:nvPicPr>
          <p:cNvPr id="3" name="Picture 2" descr="Suspension Bridge · Free Stock Photo">
            <a:extLst>
              <a:ext uri="{FF2B5EF4-FFF2-40B4-BE49-F238E27FC236}">
                <a16:creationId xmlns:a16="http://schemas.microsoft.com/office/drawing/2014/main" id="{CEC8D936-A0BE-1A54-D82B-386B50A31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794" y="1444191"/>
            <a:ext cx="7292411" cy="4861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360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16130-D014-8A37-0D5C-6E65E11A9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B515B-D979-CE83-5073-13206028B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501"/>
            <a:ext cx="10515600" cy="766695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Optimizing cell-free protein synthesis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505E4CB-6F53-154F-EC9E-6DF1F576D61F}"/>
                  </a:ext>
                </a:extLst>
              </p14:cNvPr>
              <p14:cNvContentPartPr/>
              <p14:nvPr/>
            </p14:nvContentPartPr>
            <p14:xfrm>
              <a:off x="10546619" y="6972637"/>
              <a:ext cx="13486" cy="1348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01516A-D3CC-2CE2-0B1A-B305C7CE0E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72319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21E4531-A2BF-BFA4-A7F7-F1CFF6EBAD8A}"/>
                  </a:ext>
                </a:extLst>
              </p14:cNvPr>
              <p14:cNvContentPartPr/>
              <p14:nvPr/>
            </p14:nvContentPartPr>
            <p14:xfrm>
              <a:off x="10587080" y="6986124"/>
              <a:ext cx="13486" cy="1348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F7D687-6062-3AFE-8787-726EC34326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12780" y="631182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C6795FB-4300-04A3-2753-2CF57179922E}"/>
                  </a:ext>
                </a:extLst>
              </p14:cNvPr>
              <p14:cNvContentPartPr/>
              <p14:nvPr/>
            </p14:nvContentPartPr>
            <p14:xfrm>
              <a:off x="10641026" y="6999610"/>
              <a:ext cx="13486" cy="1348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E926C2A-1CA4-CE40-56D6-24B4045E62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66726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2032769-275F-2B03-479F-6405D83A1F95}"/>
                  </a:ext>
                </a:extLst>
              </p14:cNvPr>
              <p14:cNvContentPartPr/>
              <p14:nvPr/>
            </p14:nvContentPartPr>
            <p14:xfrm>
              <a:off x="10654513" y="6945664"/>
              <a:ext cx="13486" cy="1348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C2F440-815E-C9F4-7D44-B331E00C3C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0213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954CBF39-8BBB-4965-FA7B-EEF9E1A7642F}"/>
                  </a:ext>
                </a:extLst>
              </p14:cNvPr>
              <p14:cNvContentPartPr/>
              <p14:nvPr/>
            </p14:nvContentPartPr>
            <p14:xfrm>
              <a:off x="10668000" y="6945664"/>
              <a:ext cx="13486" cy="1348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6554B6C-8C3E-AE02-1004-49848128E3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93700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72EDAA1-1729-29D4-A33D-C00490994A1C}"/>
                  </a:ext>
                </a:extLst>
              </p14:cNvPr>
              <p14:cNvContentPartPr/>
              <p14:nvPr/>
            </p14:nvContentPartPr>
            <p14:xfrm>
              <a:off x="10627540" y="6972637"/>
              <a:ext cx="13486" cy="1348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A6FB2E1-68DE-9408-FA16-6F26010C8F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53240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3C1A1C6-7960-7FA4-2706-65D96E3A5DEC}"/>
                  </a:ext>
                </a:extLst>
              </p14:cNvPr>
              <p14:cNvContentPartPr/>
              <p14:nvPr/>
            </p14:nvContentPartPr>
            <p14:xfrm>
              <a:off x="10694973" y="6932177"/>
              <a:ext cx="13486" cy="1348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900A58A-1CF9-2371-2B0E-466BC1F01D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673" y="625787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FEDF71D-C553-A301-C9B8-6D98FD7CC2D5}"/>
                  </a:ext>
                </a:extLst>
              </p14:cNvPr>
              <p14:cNvContentPartPr/>
              <p14:nvPr/>
            </p14:nvContentPartPr>
            <p14:xfrm>
              <a:off x="10789380" y="6905203"/>
              <a:ext cx="13486" cy="13486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65598E6-1997-8E74-AF08-8509CD160F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15080" y="6230903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AF0A206-6593-690D-9926-0FBBB536727B}"/>
                  </a:ext>
                </a:extLst>
              </p14:cNvPr>
              <p14:cNvContentPartPr/>
              <p14:nvPr/>
            </p14:nvContentPartPr>
            <p14:xfrm>
              <a:off x="10829841" y="6999610"/>
              <a:ext cx="13486" cy="1348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FC03480-8C44-7C09-143E-5516BE9833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5541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348DAB0-BE6E-19EF-66CF-DCA811CFDF46}"/>
                  </a:ext>
                </a:extLst>
              </p14:cNvPr>
              <p14:cNvContentPartPr/>
              <p14:nvPr/>
            </p14:nvContentPartPr>
            <p14:xfrm>
              <a:off x="10721947" y="7013097"/>
              <a:ext cx="13486" cy="1348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F6DE983-DD96-8705-840F-96A2ABF446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47647" y="6338797"/>
                <a:ext cx="1348600" cy="134860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E7056EEF-4204-0212-CE31-EF860B25CEA4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-1420"/>
          <a:stretch/>
        </p:blipFill>
        <p:spPr>
          <a:xfrm>
            <a:off x="4125632" y="1043235"/>
            <a:ext cx="3940735" cy="27585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FCB99DA-F892-FDC6-AB37-EDA9388C39E1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8163931" y="1043237"/>
            <a:ext cx="3940735" cy="275851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626D695-A46C-9876-468D-3ED33BE3D6E0}"/>
              </a:ext>
            </a:extLst>
          </p:cNvPr>
          <p:cNvPicPr>
            <a:picLocks noChangeAspect="1"/>
          </p:cNvPicPr>
          <p:nvPr/>
        </p:nvPicPr>
        <p:blipFill>
          <a:blip r:embed="rId18"/>
          <a:srcRect/>
          <a:stretch/>
        </p:blipFill>
        <p:spPr>
          <a:xfrm>
            <a:off x="87332" y="1043235"/>
            <a:ext cx="3940735" cy="27585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AA9C3641-415A-B94A-B0BD-ED46433492B5}"/>
              </a:ext>
            </a:extLst>
          </p:cNvPr>
          <p:cNvSpPr txBox="1">
            <a:spLocks/>
          </p:cNvSpPr>
          <p:nvPr/>
        </p:nvSpPr>
        <p:spPr>
          <a:xfrm>
            <a:off x="5071472" y="4006301"/>
            <a:ext cx="2147570" cy="54358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800" b="1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changing: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5355487-12A0-0983-80C4-146596CC9F61}"/>
              </a:ext>
            </a:extLst>
          </p:cNvPr>
          <p:cNvGrpSpPr/>
          <p:nvPr/>
        </p:nvGrpSpPr>
        <p:grpSpPr>
          <a:xfrm>
            <a:off x="3017620" y="4549889"/>
            <a:ext cx="2053852" cy="1933190"/>
            <a:chOff x="3159739" y="4485562"/>
            <a:chExt cx="1911578" cy="1890912"/>
          </a:xfrm>
        </p:grpSpPr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0337229-607C-2ECE-8EEE-06E54A8D8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159739" y="4485562"/>
              <a:ext cx="1911578" cy="189091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3170571-24D4-2157-02F1-0D27A8D2F996}"/>
                    </a:ext>
                  </a:extLst>
                </p:cNvPr>
                <p:cNvSpPr txBox="1"/>
                <p:nvPr/>
              </p:nvSpPr>
              <p:spPr>
                <a:xfrm>
                  <a:off x="3530120" y="5121930"/>
                  <a:ext cx="644769" cy="5719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3200" b="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3200" b="0" i="1" noProof="1" dirty="0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GB" sz="3200" b="0" i="1" noProof="1" dirty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sub>
                        </m:sSub>
                      </m:oMath>
                    </m:oMathPara>
                  </a14:m>
                  <a:endParaRPr lang="en-GB" sz="3200" noProof="1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83170571-24D4-2157-02F1-0D27A8D2F9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30120" y="5121930"/>
                  <a:ext cx="644769" cy="571986"/>
                </a:xfrm>
                <a:prstGeom prst="rect">
                  <a:avLst/>
                </a:prstGeom>
                <a:blipFill>
                  <a:blip r:embed="rId20"/>
                  <a:stretch>
                    <a:fillRect l="-3571" b="-63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BEB3FEC-CE60-1A50-CD3C-C3961F3D9DF8}"/>
              </a:ext>
            </a:extLst>
          </p:cNvPr>
          <p:cNvGrpSpPr/>
          <p:nvPr/>
        </p:nvGrpSpPr>
        <p:grpSpPr>
          <a:xfrm>
            <a:off x="5271485" y="4613093"/>
            <a:ext cx="1849045" cy="1806781"/>
            <a:chOff x="7215215" y="4503739"/>
            <a:chExt cx="1849045" cy="1806781"/>
          </a:xfrm>
        </p:grpSpPr>
        <p:pic>
          <p:nvPicPr>
            <p:cNvPr id="39" name="Picture 38" descr="A red circle in a white square&#10;&#10;AI-generated content may be incorrect.">
              <a:extLst>
                <a:ext uri="{FF2B5EF4-FFF2-40B4-BE49-F238E27FC236}">
                  <a16:creationId xmlns:a16="http://schemas.microsoft.com/office/drawing/2014/main" id="{F8F3AC78-0E9D-74F0-C1B9-CDB1E98CB6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215215" y="4503739"/>
              <a:ext cx="1849045" cy="180678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D58BBA-BC37-1415-1AC0-B321CD6494BC}"/>
                    </a:ext>
                  </a:extLst>
                </p:cNvPr>
                <p:cNvSpPr txBox="1"/>
                <p:nvPr/>
              </p:nvSpPr>
              <p:spPr>
                <a:xfrm>
                  <a:off x="8248655" y="5094914"/>
                  <a:ext cx="644769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3200" b="0" i="1" noProof="1" dirty="0" smtClean="0">
                            <a:latin typeface="Cambria Math" panose="02040503050406030204" pitchFamily="18" charset="0"/>
                          </a:rPr>
                          <m:t>𝑒</m:t>
                        </m:r>
                      </m:oMath>
                    </m:oMathPara>
                  </a14:m>
                  <a:endParaRPr lang="en-GB" sz="3200" noProof="1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A0D58BBA-BC37-1415-1AC0-B321CD6494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8655" y="5094914"/>
                  <a:ext cx="644769" cy="58477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FEEBD04B-340A-BE44-DC61-3A5196557822}"/>
              </a:ext>
            </a:extLst>
          </p:cNvPr>
          <p:cNvSpPr txBox="1">
            <a:spLocks/>
          </p:cNvSpPr>
          <p:nvPr/>
        </p:nvSpPr>
        <p:spPr>
          <a:xfrm rot="20608740">
            <a:off x="975013" y="4559832"/>
            <a:ext cx="2147570" cy="543588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i="1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DNA</a:t>
            </a:r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51A2403D-3F93-402F-9417-51A0F12C197E}"/>
              </a:ext>
            </a:extLst>
          </p:cNvPr>
          <p:cNvCxnSpPr>
            <a:cxnSpLocks/>
            <a:stCxn id="3" idx="2"/>
            <a:endCxn id="37" idx="1"/>
          </p:cNvCxnSpPr>
          <p:nvPr/>
        </p:nvCxnSpPr>
        <p:spPr>
          <a:xfrm rot="16200000" flipH="1">
            <a:off x="2359711" y="4858574"/>
            <a:ext cx="424285" cy="89153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>
            <a:extLst>
              <a:ext uri="{FF2B5EF4-FFF2-40B4-BE49-F238E27FC236}">
                <a16:creationId xmlns:a16="http://schemas.microsoft.com/office/drawing/2014/main" id="{4D820179-7F88-8826-D00F-DAF4B5EF165A}"/>
              </a:ext>
            </a:extLst>
          </p:cNvPr>
          <p:cNvSpPr txBox="1">
            <a:spLocks/>
          </p:cNvSpPr>
          <p:nvPr/>
        </p:nvSpPr>
        <p:spPr>
          <a:xfrm rot="20608740">
            <a:off x="6058504" y="6300211"/>
            <a:ext cx="2147570" cy="543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i="1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Energy</a:t>
            </a:r>
          </a:p>
        </p:txBody>
      </p:sp>
      <p:cxnSp>
        <p:nvCxnSpPr>
          <p:cNvPr id="20" name="Curved Connector 19">
            <a:extLst>
              <a:ext uri="{FF2B5EF4-FFF2-40B4-BE49-F238E27FC236}">
                <a16:creationId xmlns:a16="http://schemas.microsoft.com/office/drawing/2014/main" id="{08A3E52C-812B-33B6-5773-A703FDA55F49}"/>
              </a:ext>
            </a:extLst>
          </p:cNvPr>
          <p:cNvCxnSpPr>
            <a:cxnSpLocks/>
          </p:cNvCxnSpPr>
          <p:nvPr/>
        </p:nvCxnSpPr>
        <p:spPr>
          <a:xfrm rot="16200000" flipV="1">
            <a:off x="6830044" y="5683105"/>
            <a:ext cx="846500" cy="46297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295D022-F321-51E3-1AC8-B23BD2D518FC}"/>
              </a:ext>
            </a:extLst>
          </p:cNvPr>
          <p:cNvGrpSpPr/>
          <p:nvPr/>
        </p:nvGrpSpPr>
        <p:grpSpPr>
          <a:xfrm>
            <a:off x="7794606" y="4389335"/>
            <a:ext cx="3879745" cy="1887005"/>
            <a:chOff x="7794606" y="4389335"/>
            <a:chExt cx="3879745" cy="1887005"/>
          </a:xfrm>
        </p:grpSpPr>
        <p:sp>
          <p:nvSpPr>
            <p:cNvPr id="47" name="Title 1">
              <a:extLst>
                <a:ext uri="{FF2B5EF4-FFF2-40B4-BE49-F238E27FC236}">
                  <a16:creationId xmlns:a16="http://schemas.microsoft.com/office/drawing/2014/main" id="{98396FCC-7BC2-2239-49B6-FDBB5E6D0A21}"/>
                </a:ext>
              </a:extLst>
            </p:cNvPr>
            <p:cNvSpPr txBox="1">
              <a:spLocks/>
            </p:cNvSpPr>
            <p:nvPr/>
          </p:nvSpPr>
          <p:spPr>
            <a:xfrm rot="1431603">
              <a:off x="9526781" y="4389335"/>
              <a:ext cx="2147570" cy="54358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lIns="91440" tIns="45720" rIns="91440" bIns="45720" rtlCol="0" anchor="ctr">
              <a:normAutofit fontScale="92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400" i="1" noProof="1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Dilution interval</a:t>
              </a:r>
            </a:p>
          </p:txBody>
        </p:sp>
        <p:cxnSp>
          <p:nvCxnSpPr>
            <p:cNvPr id="49" name="Curved Connector 48">
              <a:extLst>
                <a:ext uri="{FF2B5EF4-FFF2-40B4-BE49-F238E27FC236}">
                  <a16:creationId xmlns:a16="http://schemas.microsoft.com/office/drawing/2014/main" id="{95242E97-AA24-8E5E-2BE7-8CC347147E89}"/>
                </a:ext>
              </a:extLst>
            </p:cNvPr>
            <p:cNvCxnSpPr>
              <a:cxnSpLocks/>
              <a:stCxn id="47" idx="2"/>
            </p:cNvCxnSpPr>
            <p:nvPr/>
          </p:nvCxnSpPr>
          <p:spPr>
            <a:xfrm rot="5400000">
              <a:off x="9621353" y="4645269"/>
              <a:ext cx="604847" cy="1133697"/>
            </a:xfrm>
            <a:prstGeom prst="curvedConnector2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A241D43-881A-2B46-1D5C-C457DA8C509A}"/>
                </a:ext>
              </a:extLst>
            </p:cNvPr>
            <p:cNvGrpSpPr/>
            <p:nvPr/>
          </p:nvGrpSpPr>
          <p:grpSpPr>
            <a:xfrm>
              <a:off x="7794606" y="4706343"/>
              <a:ext cx="1484776" cy="1569997"/>
              <a:chOff x="8492714" y="4767846"/>
              <a:chExt cx="1484776" cy="1569997"/>
            </a:xfrm>
            <a:effectLst/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8157C963-0C7F-2D27-9300-98C6420C37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rcRect l="35755" t="9489" r="59337" b="73678"/>
              <a:stretch/>
            </p:blipFill>
            <p:spPr>
              <a:xfrm>
                <a:off x="8492714" y="4767846"/>
                <a:ext cx="1484776" cy="1569997"/>
              </a:xfrm>
              <a:prstGeom prst="rect">
                <a:avLst/>
              </a:prstGeom>
              <a:ln>
                <a:solidFill>
                  <a:schemeClr val="accent2"/>
                </a:solidFill>
              </a:ln>
              <a:effectLst/>
            </p:spPr>
          </p:pic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2640E869-671F-73D3-F301-2ACEB0ABE258}"/>
                  </a:ext>
                </a:extLst>
              </p:cNvPr>
              <p:cNvCxnSpPr/>
              <p:nvPr/>
            </p:nvCxnSpPr>
            <p:spPr>
              <a:xfrm>
                <a:off x="8672052" y="4831626"/>
                <a:ext cx="452283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9B58D4CB-D792-EDA9-75C2-C566D388E06E}"/>
                  </a:ext>
                </a:extLst>
              </p:cNvPr>
              <p:cNvCxnSpPr/>
              <p:nvPr/>
            </p:nvCxnSpPr>
            <p:spPr>
              <a:xfrm>
                <a:off x="9145535" y="4909694"/>
                <a:ext cx="452283" cy="0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3BB042D-51EE-C04E-B49C-92CC741AFF2E}"/>
                      </a:ext>
                    </a:extLst>
                  </p:cNvPr>
                  <p:cNvSpPr txBox="1"/>
                  <p:nvPr/>
                </p:nvSpPr>
                <p:spPr>
                  <a:xfrm>
                    <a:off x="8590427" y="4848362"/>
                    <a:ext cx="539282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GB" sz="3200" i="1" noProof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oMath>
                      </m:oMathPara>
                    </a14:m>
                    <a:endParaRPr lang="en-GB" sz="3200" noProof="1"/>
                  </a:p>
                </p:txBody>
              </p:sp>
            </mc:Choice>
            <mc:Fallback xmlns="">
              <p:sp>
                <p:nvSpPr>
                  <p:cNvPr id="44" name="TextBox 43">
                    <a:extLst>
                      <a:ext uri="{FF2B5EF4-FFF2-40B4-BE49-F238E27FC236}">
                        <a16:creationId xmlns:a16="http://schemas.microsoft.com/office/drawing/2014/main" id="{73BB042D-51EE-C04E-B49C-92CC741AFF2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590427" y="4848362"/>
                    <a:ext cx="539282" cy="584775"/>
                  </a:xfrm>
                  <a:prstGeom prst="rect">
                    <a:avLst/>
                  </a:prstGeom>
                  <a:blipFill>
                    <a:blip r:embed="rId2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46863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" grpId="0" animBg="1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2F17D-8028-402D-C365-35465C5DE2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CD49F-1DC1-B98A-5B2D-9164B8948B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227"/>
            <a:ext cx="10515600" cy="898051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 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1DCF46-F2B3-6CA5-7C5C-8F6F34272896}"/>
              </a:ext>
            </a:extLst>
          </p:cNvPr>
          <p:cNvSpPr txBox="1"/>
          <p:nvPr/>
        </p:nvSpPr>
        <p:spPr>
          <a:xfrm>
            <a:off x="190004" y="3604860"/>
            <a:ext cx="5794925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1">
                <a:latin typeface="Calibri" panose="020F0502020204030204" pitchFamily="34" charset="0"/>
                <a:cs typeface="Calibri" panose="020F0502020204030204" pitchFamily="34" charset="0"/>
              </a:rPr>
              <a:t>Gradient-based algorithms</a:t>
            </a:r>
          </a:p>
          <a:p>
            <a:endParaRPr lang="en-GB" sz="2400" b="1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Analyse </a:t>
            </a:r>
            <a:r>
              <a:rPr lang="en-GB" sz="2400" b="1" noProof="1">
                <a:latin typeface="Calibri" panose="020F0502020204030204" pitchFamily="34" charset="0"/>
                <a:cs typeface="Calibri" panose="020F0502020204030204" pitchFamily="34" charset="0"/>
              </a:rPr>
              <a:t>derivatives</a:t>
            </a: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 of objective function to move to next iterations</a:t>
            </a:r>
          </a:p>
          <a:p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Examples: gradient descent, Newton’s method, L-BFGS, interior point methods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B7985E49-2F97-463B-A1AC-1D064F913D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32420596"/>
                  </p:ext>
                </p:extLst>
              </p:nvPr>
            </p:nvGraphicFramePr>
            <p:xfrm>
              <a:off x="190005" y="1297857"/>
              <a:ext cx="11744696" cy="186567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B7985E49-2F97-463B-A1AC-1D064F913D6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632420596"/>
                  </p:ext>
                </p:extLst>
              </p:nvPr>
            </p:nvGraphicFramePr>
            <p:xfrm>
              <a:off x="190005" y="1297857"/>
              <a:ext cx="11744696" cy="186567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1C55AB0-6B77-57F9-345E-357E75879E2B}"/>
              </a:ext>
            </a:extLst>
          </p:cNvPr>
          <p:cNvSpPr txBox="1"/>
          <p:nvPr/>
        </p:nvSpPr>
        <p:spPr>
          <a:xfrm>
            <a:off x="6207073" y="3318453"/>
            <a:ext cx="59059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noProof="1">
                <a:latin typeface="Calibri" panose="020F0502020204030204" pitchFamily="34" charset="0"/>
                <a:cs typeface="Calibri" panose="020F0502020204030204" pitchFamily="34" charset="0"/>
              </a:rPr>
              <a:t>Evolutionary algorithms</a:t>
            </a:r>
          </a:p>
          <a:p>
            <a:endParaRPr lang="en-GB" sz="2400" b="1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Inspired by Darwinian evolutionary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Iteratively evolve a population of candidate solutions over several generations</a:t>
            </a:r>
          </a:p>
          <a:p>
            <a:pPr algn="just"/>
            <a:endParaRPr lang="en-GB" sz="24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 sz="2400" noProof="1">
                <a:latin typeface="Calibri" panose="020F0502020204030204" pitchFamily="34" charset="0"/>
                <a:cs typeface="Calibri" panose="020F0502020204030204" pitchFamily="34" charset="0"/>
              </a:rPr>
              <a:t>Use mutations, migrations and crossovers between solutions</a:t>
            </a:r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542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Graphic spid="5" grpId="0">
        <p:bldAsOne/>
      </p:bldGraphic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67926F5-173C-74D6-8A3F-D007C0552C27}"/>
              </a:ext>
            </a:extLst>
          </p:cNvPr>
          <p:cNvSpPr txBox="1">
            <a:spLocks/>
          </p:cNvSpPr>
          <p:nvPr/>
        </p:nvSpPr>
        <p:spPr>
          <a:xfrm>
            <a:off x="838200" y="250322"/>
            <a:ext cx="10515600" cy="68476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Optimization: comparing algorithms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101E75-E97D-AC1B-8ABF-E6ED6339ED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140976"/>
            <a:ext cx="6032664" cy="40217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C97A605-F6CF-D8BD-F615-5E5D3274738C}"/>
              </a:ext>
            </a:extLst>
          </p:cNvPr>
          <p:cNvSpPr txBox="1"/>
          <p:nvPr/>
        </p:nvSpPr>
        <p:spPr>
          <a:xfrm>
            <a:off x="1226277" y="5618966"/>
            <a:ext cx="3595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1"/>
              <a:t>Each iteration moves in opposite direction to gradient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C748954-7E1D-A54D-28C4-DCA50BEC3614}"/>
              </a:ext>
            </a:extLst>
          </p:cNvPr>
          <p:cNvSpPr txBox="1"/>
          <p:nvPr/>
        </p:nvSpPr>
        <p:spPr>
          <a:xfrm>
            <a:off x="7251190" y="5480466"/>
            <a:ext cx="35956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noProof="1"/>
              <a:t>Constructs a model function at each solution to guide distance and direction to next iterations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CD1970-F78E-91EA-23EF-6E2B62999A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012" y="1177209"/>
            <a:ext cx="5923965" cy="394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73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B28A01-0A0A-E344-2EA0-9005F825D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B4AB0-B6C6-4C00-CFCB-448C3CFD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9501"/>
            <a:ext cx="10515600" cy="922070"/>
          </a:xfr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algn="ctr"/>
            <a:r>
              <a:rPr lang="en-GB" sz="4000" noProof="1">
                <a:solidFill>
                  <a:schemeClr val="accent2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Maximizing total GFP yield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101516A-D3CC-2CE2-0B1A-B305C7CE0E57}"/>
                  </a:ext>
                </a:extLst>
              </p14:cNvPr>
              <p14:cNvContentPartPr/>
              <p14:nvPr/>
            </p14:nvContentPartPr>
            <p14:xfrm>
              <a:off x="10546619" y="6972637"/>
              <a:ext cx="13486" cy="13486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101516A-D3CC-2CE2-0B1A-B305C7CE0E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72319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2F7D687-6062-3AFE-8787-726EC34326EC}"/>
                  </a:ext>
                </a:extLst>
              </p14:cNvPr>
              <p14:cNvContentPartPr/>
              <p14:nvPr/>
            </p14:nvContentPartPr>
            <p14:xfrm>
              <a:off x="10587080" y="6986124"/>
              <a:ext cx="13486" cy="13486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2F7D687-6062-3AFE-8787-726EC34326EC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12780" y="631182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E926C2A-1CA4-CE40-56D6-24B4045E6248}"/>
                  </a:ext>
                </a:extLst>
              </p14:cNvPr>
              <p14:cNvContentPartPr/>
              <p14:nvPr/>
            </p14:nvContentPartPr>
            <p14:xfrm>
              <a:off x="10641026" y="6999610"/>
              <a:ext cx="13486" cy="13486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E926C2A-1CA4-CE40-56D6-24B4045E62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66726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4C2F440-815E-C9F4-7D44-B331E00C3C80}"/>
                  </a:ext>
                </a:extLst>
              </p14:cNvPr>
              <p14:cNvContentPartPr/>
              <p14:nvPr/>
            </p14:nvContentPartPr>
            <p14:xfrm>
              <a:off x="10654513" y="6945664"/>
              <a:ext cx="13486" cy="13486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4C2F440-815E-C9F4-7D44-B331E00C3C8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80213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16554B6C-8C3E-AE02-1004-49848128E3B5}"/>
                  </a:ext>
                </a:extLst>
              </p14:cNvPr>
              <p14:cNvContentPartPr/>
              <p14:nvPr/>
            </p14:nvContentPartPr>
            <p14:xfrm>
              <a:off x="10668000" y="6945664"/>
              <a:ext cx="13486" cy="1348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16554B6C-8C3E-AE02-1004-49848128E3B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93700" y="6271364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BA6FB2E1-68DE-9408-FA16-6F26010C8F48}"/>
                  </a:ext>
                </a:extLst>
              </p14:cNvPr>
              <p14:cNvContentPartPr/>
              <p14:nvPr/>
            </p14:nvContentPartPr>
            <p14:xfrm>
              <a:off x="10627540" y="6972637"/>
              <a:ext cx="13486" cy="1348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BA6FB2E1-68DE-9408-FA16-6F26010C8F4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953240" y="629833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900A58A-1CF9-2371-2B0E-466BC1F01DA9}"/>
                  </a:ext>
                </a:extLst>
              </p14:cNvPr>
              <p14:cNvContentPartPr/>
              <p14:nvPr/>
            </p14:nvContentPartPr>
            <p14:xfrm>
              <a:off x="10694973" y="6932177"/>
              <a:ext cx="13486" cy="1348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900A58A-1CF9-2371-2B0E-466BC1F01DA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20673" y="6257877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65598E6-1997-8E74-AF08-8509CD160F6B}"/>
                  </a:ext>
                </a:extLst>
              </p14:cNvPr>
              <p14:cNvContentPartPr/>
              <p14:nvPr/>
            </p14:nvContentPartPr>
            <p14:xfrm>
              <a:off x="10789380" y="6905203"/>
              <a:ext cx="13486" cy="13486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65598E6-1997-8E74-AF08-8509CD160F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15080" y="6230903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2FC03480-8C44-7C09-143E-5516BE98332F}"/>
                  </a:ext>
                </a:extLst>
              </p14:cNvPr>
              <p14:cNvContentPartPr/>
              <p14:nvPr/>
            </p14:nvContentPartPr>
            <p14:xfrm>
              <a:off x="10829841" y="6999610"/>
              <a:ext cx="13486" cy="13486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2FC03480-8C44-7C09-143E-5516BE98332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5541" y="6325310"/>
                <a:ext cx="1348600" cy="13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F6DE983-DD96-8705-840F-96A2ABF446C0}"/>
                  </a:ext>
                </a:extLst>
              </p14:cNvPr>
              <p14:cNvContentPartPr/>
              <p14:nvPr/>
            </p14:nvContentPartPr>
            <p14:xfrm>
              <a:off x="10721947" y="7013097"/>
              <a:ext cx="13486" cy="1348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F6DE983-DD96-8705-840F-96A2ABF446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47647" y="6338797"/>
                <a:ext cx="1348600" cy="1348600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Cloud 15">
            <a:extLst>
              <a:ext uri="{FF2B5EF4-FFF2-40B4-BE49-F238E27FC236}">
                <a16:creationId xmlns:a16="http://schemas.microsoft.com/office/drawing/2014/main" id="{3F3CA136-0EB4-88D7-C980-611A873B0D7B}"/>
              </a:ext>
            </a:extLst>
          </p:cNvPr>
          <p:cNvSpPr/>
          <p:nvPr/>
        </p:nvSpPr>
        <p:spPr>
          <a:xfrm>
            <a:off x="6832060" y="1194587"/>
            <a:ext cx="5223753" cy="5193514"/>
          </a:xfrm>
          <a:prstGeom prst="cloud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Improve bioreactor configuration </a:t>
            </a:r>
          </a:p>
          <a:p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Maximum resource efficiency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High-yield sustained protein synthesis over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noProof="1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noProof="1">
                <a:latin typeface="Calibri" panose="020F0502020204030204" pitchFamily="34" charset="0"/>
                <a:cs typeface="Calibri" panose="020F0502020204030204" pitchFamily="34" charset="0"/>
              </a:rPr>
              <a:t>Bulk chemicals, therapeutic proteins etc.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D1B389-9299-3C09-BD2A-C76AE8B82A60}"/>
              </a:ext>
            </a:extLst>
          </p:cNvPr>
          <p:cNvGrpSpPr/>
          <p:nvPr/>
        </p:nvGrpSpPr>
        <p:grpSpPr>
          <a:xfrm>
            <a:off x="362824" y="1753230"/>
            <a:ext cx="6363440" cy="4634871"/>
            <a:chOff x="696038" y="1118245"/>
            <a:chExt cx="4944905" cy="34068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8C9E194-B825-927A-AADB-A6A8869B9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rcRect t="-1644" b="-2408"/>
            <a:stretch/>
          </p:blipFill>
          <p:spPr>
            <a:xfrm>
              <a:off x="696038" y="1118245"/>
              <a:ext cx="4944905" cy="34068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A94D5E1-D644-584A-7249-02437F7FA291}"/>
                    </a:ext>
                  </a:extLst>
                </p:cNvPr>
                <p:cNvSpPr txBox="1"/>
                <p:nvPr/>
              </p:nvSpPr>
              <p:spPr>
                <a:xfrm>
                  <a:off x="1946796" y="2612469"/>
                  <a:ext cx="2049473" cy="1041019"/>
                </a:xfrm>
                <a:prstGeom prst="cloud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solidFill>
                    <a:schemeClr val="accent1"/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just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sz="2400" b="0" i="1" noProof="1" dirty="0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GB" sz="2400" b="0" i="0" noProof="1" dirty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𝜏</m:t>
                                </m:r>
                              </m:lim>
                            </m:limLow>
                          </m:fName>
                          <m:e>
                            <m:nary>
                              <m:naryPr>
                                <m:ctrl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GB" sz="2400" b="0" i="1" noProof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  <m:sup>
                                <m:r>
                                  <m:rPr>
                                    <m:sty m:val="p"/>
                                  </m:rPr>
                                  <a:rPr lang="en-GB" sz="2400" b="0" i="0" noProof="1" dirty="0" smtClean="0">
                                    <a:latin typeface="Cambria Math" panose="02040503050406030204" pitchFamily="18" charset="0"/>
                                  </a:rPr>
                                  <m:t>Τ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GB" sz="2400" b="0" i="1" noProof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sz="2400" b="0" i="1" noProof="1" dirty="0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GB" sz="2400" b="0" i="1" noProof="1" dirty="0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d>
                                      <m:dPr>
                                        <m:ctrlPr>
                                          <a:rPr lang="en-GB" sz="2400" b="0" i="1" noProof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2400" b="0" i="1" noProof="1" dirty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b>
                                </m:sSub>
                              </m:e>
                            </m:nary>
                          </m:e>
                        </m:func>
                        <m:r>
                          <a:rPr lang="en-GB" sz="2400" b="0" i="1" noProof="1" dirty="0" smtClean="0">
                            <a:latin typeface="Cambria Math" panose="02040503050406030204" pitchFamily="18" charset="0"/>
                          </a:rPr>
                          <m:t>𝑑𝑡</m:t>
                        </m:r>
                      </m:oMath>
                    </m:oMathPara>
                  </a14:m>
                  <a:endParaRPr lang="en-GB" b="0" noProof="1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A94D5E1-D644-584A-7249-02437F7FA2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6796" y="2612469"/>
                  <a:ext cx="2049473" cy="1041019"/>
                </a:xfrm>
                <a:prstGeom prst="cloud">
                  <a:avLst/>
                </a:prstGeom>
                <a:blipFill>
                  <a:blip r:embed="rId17"/>
                  <a:stretch>
                    <a:fillRect l="-9524" t="-87719" b="-132456"/>
                  </a:stretch>
                </a:blipFill>
                <a:ln>
                  <a:solidFill>
                    <a:schemeClr val="accent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0409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3239</TotalTime>
  <Words>1408</Words>
  <Application>Microsoft Macintosh PowerPoint</Application>
  <PresentationFormat>Widescreen</PresentationFormat>
  <Paragraphs>278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Aptos</vt:lpstr>
      <vt:lpstr>Aptos Display</vt:lpstr>
      <vt:lpstr>Arial</vt:lpstr>
      <vt:lpstr>Calibri</vt:lpstr>
      <vt:lpstr>Cambria Math</vt:lpstr>
      <vt:lpstr>Google Sans</vt:lpstr>
      <vt:lpstr>Office Theme</vt:lpstr>
      <vt:lpstr>Cell-ebrating Efficiency: Optimization Algorithms Meet Biological Systems</vt:lpstr>
      <vt:lpstr>The pursuit of cell-free protein synthesis (CFPS)</vt:lpstr>
      <vt:lpstr>A simple cell-free system</vt:lpstr>
      <vt:lpstr>PowerPoint Presentation</vt:lpstr>
      <vt:lpstr>Optimization: where engineering meets biology</vt:lpstr>
      <vt:lpstr>Optimizing cell-free protein synthesis</vt:lpstr>
      <vt:lpstr>Optimization algorithms</vt:lpstr>
      <vt:lpstr>PowerPoint Presentation</vt:lpstr>
      <vt:lpstr>Maximizing total GFP yield</vt:lpstr>
      <vt:lpstr>Changing DNA and energy to maximise total yield</vt:lpstr>
      <vt:lpstr>Changing dilution interval to maximize total yield</vt:lpstr>
      <vt:lpstr>PowerPoint Presentation</vt:lpstr>
      <vt:lpstr>PowerPoint Presentation</vt:lpstr>
      <vt:lpstr>Optimizing a cell-free system</vt:lpstr>
      <vt:lpstr>Optimizing a cell-free system</vt:lpstr>
      <vt:lpstr>Optimizing a cell-free system</vt:lpstr>
      <vt:lpstr>Optimizing a cell-free system</vt:lpstr>
      <vt:lpstr>Optimizing a cell-free system</vt:lpstr>
      <vt:lpstr>Cell-ebrating Efficiency: Optimization Algorithms Meet Biological Systems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Malachy McEvoy</dc:creator>
  <cp:lastModifiedBy>Malachy McEvoy</cp:lastModifiedBy>
  <cp:revision>16</cp:revision>
  <dcterms:created xsi:type="dcterms:W3CDTF">2025-04-21T09:09:23Z</dcterms:created>
  <dcterms:modified xsi:type="dcterms:W3CDTF">2025-05-05T09:11:55Z</dcterms:modified>
</cp:coreProperties>
</file>